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charts/chart13.xml" ContentType="application/vnd.openxmlformats-officedocument.drawingml.char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5"/>
  </p:notesMasterIdLst>
  <p:sldIdLst>
    <p:sldId id="256" r:id="rId2"/>
    <p:sldId id="276" r:id="rId3"/>
    <p:sldId id="277" r:id="rId4"/>
    <p:sldId id="27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9" r:id="rId21"/>
    <p:sldId id="280" r:id="rId22"/>
    <p:sldId id="275" r:id="rId23"/>
    <p:sldId id="274" r:id="rId2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AD0D"/>
    <a:srgbClr val="3366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title>
      <c:layout/>
    </c:title>
    <c:view3D>
      <c:rotX val="30"/>
      <c:rotY val="11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 </c:v>
                </c:pt>
              </c:strCache>
            </c:strRef>
          </c:tx>
          <c:explosion val="7"/>
          <c:dPt>
            <c:idx val="0"/>
            <c:explosion val="24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explosion val="22"/>
          </c:dPt>
          <c:dPt>
            <c:idx val="2"/>
            <c:explosion val="24"/>
          </c:dPt>
          <c:dPt>
            <c:idx val="3"/>
            <c:explosion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4"/>
            <c:explosion val="3"/>
            <c:spPr>
              <a:solidFill>
                <a:srgbClr val="FF0000"/>
              </a:solidFill>
            </c:spPr>
          </c:dPt>
          <c:dLbls>
            <c:showCatName val="1"/>
            <c:showPercent val="1"/>
            <c:showLeaderLines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2.5299999999999998</c:v>
                </c:pt>
                <c:pt idx="1">
                  <c:v>5.0599999999999996</c:v>
                </c:pt>
                <c:pt idx="2">
                  <c:v>11.39</c:v>
                </c:pt>
                <c:pt idx="3">
                  <c:v>31.650000000000013</c:v>
                </c:pt>
                <c:pt idx="4">
                  <c:v>49.37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sr-Latn-C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26"/>
  <c:chart>
    <c:title>
      <c:layout/>
    </c:title>
    <c:view3D>
      <c:rotX val="30"/>
      <c:rotY val="11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 </c:v>
                </c:pt>
              </c:strCache>
            </c:strRef>
          </c:tx>
          <c:dPt>
            <c:idx val="0"/>
            <c:explosion val="7"/>
            <c:spPr>
              <a:solidFill>
                <a:srgbClr val="FF0000"/>
              </a:solidFill>
            </c:spPr>
          </c:dPt>
          <c:dPt>
            <c:idx val="1"/>
            <c:explosion val="10"/>
          </c:dPt>
          <c:dPt>
            <c:idx val="2"/>
            <c:explosion val="7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explosion val="10"/>
            <c:spPr>
              <a:solidFill>
                <a:srgbClr val="EDAD0D"/>
              </a:solidFill>
            </c:spPr>
          </c:dPt>
          <c:dPt>
            <c:idx val="4"/>
            <c:explosion val="6"/>
            <c:spPr>
              <a:solidFill>
                <a:srgbClr val="FFC000"/>
              </a:solidFill>
            </c:spPr>
          </c:dPt>
          <c:dLbls>
            <c:showCatName val="1"/>
            <c:showPercent val="1"/>
            <c:showLeaderLines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41.77</c:v>
                </c:pt>
                <c:pt idx="1">
                  <c:v>22.779999999999987</c:v>
                </c:pt>
                <c:pt idx="2">
                  <c:v>21.52</c:v>
                </c:pt>
                <c:pt idx="3">
                  <c:v>5.0599999999999996</c:v>
                </c:pt>
                <c:pt idx="4">
                  <c:v>8.8600000000000048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sr-Latn-C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26"/>
  <c:chart>
    <c:title>
      <c:layout/>
    </c:title>
    <c:view3D>
      <c:rotX val="30"/>
      <c:rotY val="11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 </c:v>
                </c:pt>
              </c:strCache>
            </c:strRef>
          </c:tx>
          <c:dPt>
            <c:idx val="0"/>
            <c:explosion val="7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explosion val="10"/>
          </c:dPt>
          <c:dPt>
            <c:idx val="2"/>
            <c:explosion val="7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explosion val="10"/>
            <c:spPr>
              <a:solidFill>
                <a:srgbClr val="EDAD0D"/>
              </a:solidFill>
            </c:spPr>
          </c:dPt>
          <c:dPt>
            <c:idx val="4"/>
            <c:explosion val="6"/>
            <c:spPr>
              <a:solidFill>
                <a:srgbClr val="FF0000"/>
              </a:solidFill>
            </c:spPr>
          </c:dPt>
          <c:dLbls>
            <c:showCatName val="1"/>
            <c:showPercent val="1"/>
            <c:showLeaderLines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16.670000000000005</c:v>
                </c:pt>
                <c:pt idx="1">
                  <c:v>11.54</c:v>
                </c:pt>
                <c:pt idx="2">
                  <c:v>19.23</c:v>
                </c:pt>
                <c:pt idx="3">
                  <c:v>25.64</c:v>
                </c:pt>
                <c:pt idx="4">
                  <c:v>26.919999999999987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sr-Latn-C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26"/>
  <c:chart>
    <c:title>
      <c:layout/>
    </c:title>
    <c:view3D>
      <c:rotX val="30"/>
      <c:rotY val="11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 </c:v>
                </c:pt>
              </c:strCache>
            </c:strRef>
          </c:tx>
          <c:dPt>
            <c:idx val="0"/>
            <c:explosion val="7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explosion val="10"/>
          </c:dPt>
          <c:dPt>
            <c:idx val="2"/>
            <c:explosion val="7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explosion val="10"/>
            <c:spPr>
              <a:solidFill>
                <a:srgbClr val="EDAD0D"/>
              </a:solidFill>
            </c:spPr>
          </c:dPt>
          <c:dPt>
            <c:idx val="4"/>
            <c:explosion val="6"/>
            <c:spPr>
              <a:solidFill>
                <a:srgbClr val="FF0000"/>
              </a:solidFill>
            </c:spPr>
          </c:dPt>
          <c:dLbls>
            <c:showCatName val="1"/>
            <c:showPercent val="1"/>
            <c:showLeaderLines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7.59</c:v>
                </c:pt>
                <c:pt idx="1">
                  <c:v>6.33</c:v>
                </c:pt>
                <c:pt idx="2">
                  <c:v>20.25</c:v>
                </c:pt>
                <c:pt idx="3">
                  <c:v>20.25</c:v>
                </c:pt>
                <c:pt idx="4">
                  <c:v>45.57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sr-Latn-C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26"/>
  <c:chart>
    <c:title>
      <c:layout/>
    </c:title>
    <c:view3D>
      <c:rotX val="30"/>
      <c:rotY val="11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 </c:v>
                </c:pt>
              </c:strCache>
            </c:strRef>
          </c:tx>
          <c:dPt>
            <c:idx val="0"/>
            <c:explosion val="7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explosion val="10"/>
          </c:dPt>
          <c:dPt>
            <c:idx val="2"/>
            <c:explosion val="7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explosion val="10"/>
            <c:spPr>
              <a:solidFill>
                <a:srgbClr val="EDAD0D"/>
              </a:solidFill>
              <a:ln>
                <a:solidFill>
                  <a:srgbClr val="FF0000"/>
                </a:solidFill>
              </a:ln>
            </c:spPr>
          </c:dPt>
          <c:dPt>
            <c:idx val="4"/>
            <c:explosion val="6"/>
            <c:spPr>
              <a:solidFill>
                <a:srgbClr val="FF0000"/>
              </a:solidFill>
            </c:spPr>
          </c:dPt>
          <c:dLbls>
            <c:showCatName val="1"/>
            <c:showPercent val="1"/>
            <c:showLeaderLines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1.35</c:v>
                </c:pt>
                <c:pt idx="1">
                  <c:v>5.41</c:v>
                </c:pt>
                <c:pt idx="2">
                  <c:v>24.32</c:v>
                </c:pt>
                <c:pt idx="3">
                  <c:v>35.14</c:v>
                </c:pt>
                <c:pt idx="4">
                  <c:v>33.78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sr-Latn-C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26"/>
  <c:chart>
    <c:title>
      <c:layout/>
    </c:title>
    <c:view3D>
      <c:rotX val="30"/>
      <c:rotY val="11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 </c:v>
                </c:pt>
              </c:strCache>
            </c:strRef>
          </c:tx>
          <c:dPt>
            <c:idx val="0"/>
            <c:explosion val="7"/>
          </c:dPt>
          <c:dPt>
            <c:idx val="1"/>
            <c:explosion val="10"/>
          </c:dPt>
          <c:dPt>
            <c:idx val="2"/>
            <c:explosion val="7"/>
          </c:dPt>
          <c:dPt>
            <c:idx val="3"/>
            <c:explosion val="10"/>
            <c:spPr>
              <a:solidFill>
                <a:srgbClr val="EDAD0D"/>
              </a:solidFill>
            </c:spPr>
          </c:dPt>
          <c:dPt>
            <c:idx val="4"/>
            <c:explosion val="6"/>
            <c:spPr>
              <a:solidFill>
                <a:srgbClr val="FF0000"/>
              </a:solidFill>
            </c:spPr>
          </c:dPt>
          <c:dLbls>
            <c:showCatName val="1"/>
            <c:showPercent val="1"/>
            <c:showLeaderLines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8.8600000000000048</c:v>
                </c:pt>
                <c:pt idx="1">
                  <c:v>17.72</c:v>
                </c:pt>
                <c:pt idx="2">
                  <c:v>18.989999999999977</c:v>
                </c:pt>
                <c:pt idx="3">
                  <c:v>13.92</c:v>
                </c:pt>
                <c:pt idx="4">
                  <c:v>40.51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sr-Latn-C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style val="26"/>
  <c:chart>
    <c:title>
      <c:layout/>
    </c:title>
    <c:view3D>
      <c:rotX val="30"/>
      <c:rotY val="11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 </c:v>
                </c:pt>
              </c:strCache>
            </c:strRef>
          </c:tx>
          <c:dPt>
            <c:idx val="0"/>
            <c:explosion val="7"/>
          </c:dPt>
          <c:dPt>
            <c:idx val="1"/>
            <c:explosion val="10"/>
          </c:dPt>
          <c:dPt>
            <c:idx val="2"/>
            <c:explosion val="7"/>
          </c:dPt>
          <c:dPt>
            <c:idx val="3"/>
            <c:explosion val="10"/>
            <c:spPr>
              <a:solidFill>
                <a:srgbClr val="EDAD0D"/>
              </a:solidFill>
            </c:spPr>
          </c:dPt>
          <c:dPt>
            <c:idx val="4"/>
            <c:explosion val="6"/>
            <c:spPr>
              <a:solidFill>
                <a:srgbClr val="FF0000"/>
              </a:solidFill>
            </c:spPr>
          </c:dPt>
          <c:dLbls>
            <c:showCatName val="1"/>
            <c:showPercent val="1"/>
            <c:showLeaderLines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2.5299999999999998</c:v>
                </c:pt>
                <c:pt idx="1">
                  <c:v>1.27</c:v>
                </c:pt>
                <c:pt idx="2">
                  <c:v>6.33</c:v>
                </c:pt>
                <c:pt idx="3">
                  <c:v>15.19</c:v>
                </c:pt>
                <c:pt idx="4">
                  <c:v>74.679999999999978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sr-Latn-C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26"/>
  <c:chart>
    <c:title>
      <c:layout/>
    </c:title>
    <c:view3D>
      <c:rotX val="30"/>
      <c:rotY val="11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 </c:v>
                </c:pt>
              </c:strCache>
            </c:strRef>
          </c:tx>
          <c:dPt>
            <c:idx val="0"/>
            <c:explosion val="7"/>
            <c:spPr>
              <a:solidFill>
                <a:srgbClr val="FF0000"/>
              </a:solidFill>
            </c:spPr>
          </c:dPt>
          <c:dPt>
            <c:idx val="1"/>
            <c:explosion val="10"/>
          </c:dPt>
          <c:dPt>
            <c:idx val="2"/>
            <c:explosion val="7"/>
          </c:dPt>
          <c:dPt>
            <c:idx val="3"/>
            <c:explosion val="10"/>
            <c:spPr>
              <a:solidFill>
                <a:srgbClr val="EDAD0D"/>
              </a:solidFill>
            </c:spPr>
          </c:dPt>
          <c:dPt>
            <c:idx val="4"/>
            <c:explosion val="6"/>
            <c:spPr>
              <a:solidFill>
                <a:schemeClr val="accent5">
                  <a:lumMod val="75000"/>
                </a:schemeClr>
              </a:solidFill>
            </c:spPr>
          </c:dPt>
          <c:dLbls>
            <c:showCatName val="1"/>
            <c:showPercent val="1"/>
            <c:showLeaderLines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26.58</c:v>
                </c:pt>
                <c:pt idx="1">
                  <c:v>21.52</c:v>
                </c:pt>
                <c:pt idx="2">
                  <c:v>24.05</c:v>
                </c:pt>
                <c:pt idx="3">
                  <c:v>20.25</c:v>
                </c:pt>
                <c:pt idx="4">
                  <c:v>7.59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sr-Latn-C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26"/>
  <c:chart>
    <c:title>
      <c:layout/>
    </c:title>
    <c:view3D>
      <c:rotX val="30"/>
      <c:rotY val="11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 </c:v>
                </c:pt>
              </c:strCache>
            </c:strRef>
          </c:tx>
          <c:dPt>
            <c:idx val="0"/>
            <c:explosion val="7"/>
            <c:spPr>
              <a:solidFill>
                <a:srgbClr val="FF0000"/>
              </a:solidFill>
            </c:spPr>
          </c:dPt>
          <c:dPt>
            <c:idx val="1"/>
            <c:explosion val="10"/>
          </c:dPt>
          <c:dPt>
            <c:idx val="2"/>
            <c:explosion val="7"/>
          </c:dPt>
          <c:dPt>
            <c:idx val="3"/>
            <c:explosion val="10"/>
            <c:spPr>
              <a:solidFill>
                <a:srgbClr val="EDAD0D"/>
              </a:solidFill>
            </c:spPr>
          </c:dPt>
          <c:dPt>
            <c:idx val="4"/>
            <c:explosion val="6"/>
            <c:spPr>
              <a:solidFill>
                <a:schemeClr val="accent5">
                  <a:lumMod val="75000"/>
                </a:schemeClr>
              </a:solidFill>
            </c:spPr>
          </c:dPt>
          <c:dLbls>
            <c:showCatName val="1"/>
            <c:showPercent val="1"/>
            <c:showLeaderLines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55.7</c:v>
                </c:pt>
                <c:pt idx="1">
                  <c:v>17.72</c:v>
                </c:pt>
                <c:pt idx="2">
                  <c:v>16.459999999999987</c:v>
                </c:pt>
                <c:pt idx="3">
                  <c:v>2.5299999999999998</c:v>
                </c:pt>
                <c:pt idx="4">
                  <c:v>7.59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sr-Latn-C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26"/>
  <c:chart>
    <c:title>
      <c:layout/>
    </c:title>
    <c:view3D>
      <c:rotX val="30"/>
      <c:rotY val="11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 </c:v>
                </c:pt>
              </c:strCache>
            </c:strRef>
          </c:tx>
          <c:spPr>
            <a:ln>
              <a:solidFill>
                <a:schemeClr val="bg2">
                  <a:lumMod val="75000"/>
                </a:schemeClr>
              </a:solidFill>
            </a:ln>
          </c:spPr>
          <c:dPt>
            <c:idx val="0"/>
            <c:explosion val="7"/>
            <c:spPr>
              <a:solidFill>
                <a:srgbClr val="FF0000"/>
              </a:solidFill>
              <a:ln>
                <a:solidFill>
                  <a:schemeClr val="bg2">
                    <a:lumMod val="75000"/>
                  </a:schemeClr>
                </a:solidFill>
              </a:ln>
            </c:spPr>
          </c:dPt>
          <c:dPt>
            <c:idx val="1"/>
            <c:explosion val="10"/>
          </c:dPt>
          <c:dPt>
            <c:idx val="2"/>
            <c:explosion val="7"/>
          </c:dPt>
          <c:dPt>
            <c:idx val="3"/>
            <c:explosion val="10"/>
            <c:spPr>
              <a:solidFill>
                <a:srgbClr val="EDAD0D"/>
              </a:solidFill>
              <a:ln>
                <a:solidFill>
                  <a:schemeClr val="bg2">
                    <a:lumMod val="75000"/>
                  </a:schemeClr>
                </a:solidFill>
              </a:ln>
            </c:spPr>
          </c:dPt>
          <c:dPt>
            <c:idx val="4"/>
            <c:explosion val="6"/>
            <c:spPr>
              <a:solidFill>
                <a:srgbClr val="EDAD0D"/>
              </a:solidFill>
              <a:ln>
                <a:solidFill>
                  <a:schemeClr val="bg2">
                    <a:lumMod val="75000"/>
                  </a:schemeClr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1
</a:t>
                    </a:r>
                    <a:r>
                      <a:rPr lang="en-US" dirty="0" smtClean="0"/>
                      <a:t>2</a:t>
                    </a:r>
                    <a:r>
                      <a:rPr lang="hr-BA" smtClean="0"/>
                      <a:t>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/>
                      <a:t>5
</a:t>
                    </a:r>
                    <a:r>
                      <a:rPr lang="en-US" dirty="0" smtClean="0"/>
                      <a:t>2</a:t>
                    </a:r>
                    <a:r>
                      <a:rPr lang="hr-BA" smtClean="0"/>
                      <a:t>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showCatName val="1"/>
            <c:showPercent val="1"/>
            <c:showLeaderLines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24.05</c:v>
                </c:pt>
                <c:pt idx="1">
                  <c:v>11.39</c:v>
                </c:pt>
                <c:pt idx="2">
                  <c:v>17.72</c:v>
                </c:pt>
                <c:pt idx="3">
                  <c:v>20.25</c:v>
                </c:pt>
                <c:pt idx="4">
                  <c:v>26.58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sr-Latn-C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26"/>
  <c:chart>
    <c:title>
      <c:layout/>
    </c:title>
    <c:view3D>
      <c:rotX val="30"/>
      <c:rotY val="11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 </c:v>
                </c:pt>
              </c:strCache>
            </c:strRef>
          </c:tx>
          <c:dPt>
            <c:idx val="0"/>
            <c:explosion val="7"/>
          </c:dPt>
          <c:dPt>
            <c:idx val="1"/>
            <c:explosion val="10"/>
          </c:dPt>
          <c:dPt>
            <c:idx val="2"/>
            <c:explosion val="7"/>
          </c:dPt>
          <c:dPt>
            <c:idx val="3"/>
            <c:explosion val="10"/>
            <c:spPr>
              <a:solidFill>
                <a:srgbClr val="FF0000"/>
              </a:solidFill>
            </c:spPr>
          </c:dPt>
          <c:dPt>
            <c:idx val="4"/>
            <c:explosion val="6"/>
            <c:spPr>
              <a:solidFill>
                <a:schemeClr val="accent5">
                  <a:lumMod val="75000"/>
                </a:schemeClr>
              </a:solidFill>
            </c:spPr>
          </c:dPt>
          <c:dLbls>
            <c:showCatName val="1"/>
            <c:showPercent val="1"/>
            <c:showLeaderLines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20.25</c:v>
                </c:pt>
                <c:pt idx="1">
                  <c:v>11.39</c:v>
                </c:pt>
                <c:pt idx="2">
                  <c:v>21.52</c:v>
                </c:pt>
                <c:pt idx="3">
                  <c:v>24.05</c:v>
                </c:pt>
                <c:pt idx="4">
                  <c:v>22.779999999999987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sr-Latn-C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26"/>
  <c:chart>
    <c:title>
      <c:layout/>
    </c:title>
    <c:view3D>
      <c:rotX val="30"/>
      <c:rotY val="11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 </c:v>
                </c:pt>
              </c:strCache>
            </c:strRef>
          </c:tx>
          <c:dPt>
            <c:idx val="0"/>
            <c:explosion val="7"/>
          </c:dPt>
          <c:dPt>
            <c:idx val="1"/>
            <c:explosion val="10"/>
          </c:dPt>
          <c:dPt>
            <c:idx val="2"/>
            <c:explosion val="7"/>
            <c:spPr>
              <a:solidFill>
                <a:srgbClr val="FF0000"/>
              </a:solidFill>
            </c:spPr>
          </c:dPt>
          <c:dPt>
            <c:idx val="3"/>
            <c:explosion val="10"/>
            <c:spPr>
              <a:solidFill>
                <a:srgbClr val="EDAD0D"/>
              </a:solidFill>
            </c:spPr>
          </c:dPt>
          <c:dPt>
            <c:idx val="4"/>
            <c:explosion val="6"/>
            <c:spPr>
              <a:solidFill>
                <a:schemeClr val="accent5">
                  <a:lumMod val="75000"/>
                </a:schemeClr>
              </a:solidFill>
            </c:spPr>
          </c:dPt>
          <c:dLbls>
            <c:showCatName val="1"/>
            <c:showPercent val="1"/>
            <c:showLeaderLines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5.6</c:v>
                </c:pt>
                <c:pt idx="1">
                  <c:v>13.92</c:v>
                </c:pt>
                <c:pt idx="2">
                  <c:v>30.38</c:v>
                </c:pt>
                <c:pt idx="3">
                  <c:v>25.32</c:v>
                </c:pt>
                <c:pt idx="4">
                  <c:v>25.32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sr-Latn-C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26"/>
  <c:chart>
    <c:title>
      <c:layout/>
    </c:title>
    <c:view3D>
      <c:rotX val="30"/>
      <c:rotY val="11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 </c:v>
                </c:pt>
              </c:strCache>
            </c:strRef>
          </c:tx>
          <c:dPt>
            <c:idx val="0"/>
            <c:explosion val="7"/>
          </c:dPt>
          <c:dPt>
            <c:idx val="1"/>
            <c:explosion val="10"/>
          </c:dPt>
          <c:dPt>
            <c:idx val="2"/>
            <c:explosion val="7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explosion val="10"/>
            <c:spPr>
              <a:solidFill>
                <a:srgbClr val="EDAD0D"/>
              </a:solidFill>
            </c:spPr>
          </c:dPt>
          <c:dPt>
            <c:idx val="4"/>
            <c:explosion val="6"/>
            <c:spPr>
              <a:solidFill>
                <a:srgbClr val="FF0000"/>
              </a:solidFill>
            </c:spPr>
          </c:dPt>
          <c:dLbls>
            <c:showCatName val="1"/>
            <c:showPercent val="1"/>
            <c:showLeaderLines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1.28</c:v>
                </c:pt>
                <c:pt idx="1">
                  <c:v>5.13</c:v>
                </c:pt>
                <c:pt idx="2">
                  <c:v>5.13</c:v>
                </c:pt>
                <c:pt idx="3">
                  <c:v>17.95</c:v>
                </c:pt>
                <c:pt idx="4">
                  <c:v>70.510000000000005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sr-Latn-C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BD6B9-84F2-4CB2-AC07-3888D449507B}" type="datetimeFigureOut">
              <a:rPr lang="hr-HR" smtClean="0"/>
              <a:pPr/>
              <a:t>6.9.2012.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8A542-DDB0-4716-BE00-7843F7093BF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8A542-DDB0-4716-BE00-7843F7093BFF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CD5F-D4D3-4A23-9739-8F543C6A78AE}" type="datetime10">
              <a:rPr lang="hr-BA" smtClean="0"/>
              <a:pPr/>
              <a:t>01:01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BA" smtClean="0"/>
              <a:t>1</a:t>
            </a:r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D1A0-3A70-4ECD-A78D-51313B4AE145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4E90-18E1-48F7-90E0-6AD1394CBA64}" type="datetime10">
              <a:rPr lang="hr-BA" smtClean="0"/>
              <a:pPr/>
              <a:t>01:01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BA" smtClean="0"/>
              <a:t>1</a:t>
            </a:r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D1A0-3A70-4ECD-A78D-51313B4AE145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7857-312C-4CFE-B617-167A9A02DDFC}" type="datetime10">
              <a:rPr lang="hr-BA" smtClean="0"/>
              <a:pPr/>
              <a:t>01:01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BA" smtClean="0"/>
              <a:t>1</a:t>
            </a:r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D1A0-3A70-4ECD-A78D-51313B4AE145}" type="slidenum">
              <a:rPr lang="hr-BA" smtClean="0"/>
              <a:pPr/>
              <a:t>‹#›</a:t>
            </a:fld>
            <a:endParaRPr lang="hr-B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8645-5336-41C8-B938-4E8361EBC59B}" type="datetime10">
              <a:rPr lang="hr-BA" smtClean="0"/>
              <a:pPr/>
              <a:t>01:01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BA" smtClean="0"/>
              <a:t>1</a:t>
            </a:r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D1A0-3A70-4ECD-A78D-51313B4AE145}" type="slidenum">
              <a:rPr lang="hr-BA" smtClean="0"/>
              <a:pPr/>
              <a:t>‹#›</a:t>
            </a:fld>
            <a:endParaRPr lang="hr-B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06B3-D6D6-4AFA-AC74-3C5B4F363DCE}" type="datetime10">
              <a:rPr lang="hr-BA" smtClean="0"/>
              <a:pPr/>
              <a:t>01:01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BA" smtClean="0"/>
              <a:t>1</a:t>
            </a:r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D1A0-3A70-4ECD-A78D-51313B4AE145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CA6A-BD3F-42E6-90FC-C4B3D83863C8}" type="datetime10">
              <a:rPr lang="hr-BA" smtClean="0"/>
              <a:pPr/>
              <a:t>01:01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BA" smtClean="0"/>
              <a:t>1</a:t>
            </a:r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D1A0-3A70-4ECD-A78D-51313B4AE145}" type="slidenum">
              <a:rPr lang="hr-BA" smtClean="0"/>
              <a:pPr/>
              <a:t>‹#›</a:t>
            </a:fld>
            <a:endParaRPr lang="hr-B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08FB-B013-4292-A7AE-D32365ED4024}" type="datetime10">
              <a:rPr lang="hr-BA" smtClean="0"/>
              <a:pPr/>
              <a:t>01:01</a:t>
            </a:fld>
            <a:endParaRPr lang="hr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BA" smtClean="0"/>
              <a:t>1</a:t>
            </a:r>
            <a:endParaRPr lang="hr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D1A0-3A70-4ECD-A78D-51313B4AE145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0C78-DA09-48BB-8732-5CD9777188DB}" type="datetime10">
              <a:rPr lang="hr-BA" smtClean="0"/>
              <a:pPr/>
              <a:t>01:01</a:t>
            </a:fld>
            <a:endParaRPr lang="hr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BA" smtClean="0"/>
              <a:t>1</a:t>
            </a:r>
            <a:endParaRPr lang="hr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D1A0-3A70-4ECD-A78D-51313B4AE145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FFDF-C893-4EE7-9BF3-1B95CB086896}" type="datetime10">
              <a:rPr lang="hr-BA" smtClean="0"/>
              <a:pPr/>
              <a:t>01:01</a:t>
            </a:fld>
            <a:endParaRPr lang="hr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BA" smtClean="0"/>
              <a:t>1</a:t>
            </a:r>
            <a:endParaRPr lang="hr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D1A0-3A70-4ECD-A78D-51313B4AE145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70BB-F0A0-4D25-8477-78B9DD5F1D58}" type="datetime10">
              <a:rPr lang="hr-BA" smtClean="0"/>
              <a:pPr/>
              <a:t>01:01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BA" smtClean="0"/>
              <a:t>1</a:t>
            </a:r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D1A0-3A70-4ECD-A78D-51313B4AE145}" type="slidenum">
              <a:rPr lang="hr-BA" smtClean="0"/>
              <a:pPr/>
              <a:t>‹#›</a:t>
            </a:fld>
            <a:endParaRPr lang="hr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B998-25C9-44FE-9DA2-0552D9BE6C16}" type="datetime10">
              <a:rPr lang="hr-BA" smtClean="0"/>
              <a:pPr/>
              <a:t>01:01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BA" smtClean="0"/>
              <a:t>1</a:t>
            </a:r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D1A0-3A70-4ECD-A78D-51313B4AE145}" type="slidenum">
              <a:rPr lang="hr-BA" smtClean="0"/>
              <a:pPr/>
              <a:t>‹#›</a:t>
            </a:fld>
            <a:endParaRPr lang="hr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A8414E8-CA22-4E2A-A200-D292135F8FBA}" type="datetime10">
              <a:rPr lang="hr-BA" smtClean="0"/>
              <a:pPr/>
              <a:t>01:01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hr-BA" smtClean="0"/>
              <a:t>1</a:t>
            </a:r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586D1A0-3A70-4ECD-A78D-51313B4AE145}" type="slidenum">
              <a:rPr lang="hr-BA" smtClean="0"/>
              <a:pPr/>
              <a:t>‹#›</a:t>
            </a:fld>
            <a:endParaRPr lang="hr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teo\Desktop\Projekti\ETF Dizajn\ETFpozadin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4330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3349" y="4365104"/>
            <a:ext cx="864065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xperience and evaluation after the transition from Paper-Based to on-computer programming exams</a:t>
            </a:r>
            <a:endParaRPr lang="hr-BA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581128"/>
            <a:ext cx="539553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  <p:sp>
        <p:nvSpPr>
          <p:cNvPr id="12" name="TextBox 11"/>
          <p:cNvSpPr txBox="1"/>
          <p:nvPr/>
        </p:nvSpPr>
        <p:spPr>
          <a:xfrm>
            <a:off x="533511" y="6381328"/>
            <a:ext cx="6129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BA" sz="2400" dirty="0" smtClean="0">
                <a:latin typeface="Calibri" pitchFamily="34" charset="0"/>
                <a:cs typeface="Calibri" pitchFamily="34" charset="0"/>
              </a:rPr>
              <a:t>Teo Eterović, MoEE  ::   </a:t>
            </a:r>
            <a:r>
              <a:rPr lang="hr-BA" sz="2400" dirty="0" smtClean="0">
                <a:latin typeface="Calibri" pitchFamily="34" charset="0"/>
                <a:cs typeface="Calibri" pitchFamily="34" charset="0"/>
              </a:rPr>
              <a:t>v.prof.dr</a:t>
            </a:r>
            <a:r>
              <a:rPr lang="hr-BA" sz="2400" dirty="0" smtClean="0">
                <a:latin typeface="Calibri" pitchFamily="34" charset="0"/>
                <a:cs typeface="Calibri" pitchFamily="34" charset="0"/>
              </a:rPr>
              <a:t>. Dženana Đonko</a:t>
            </a:r>
            <a:endParaRPr lang="hr-BA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PB"/>
          <p:cNvSpPr/>
          <p:nvPr/>
        </p:nvSpPr>
        <p:spPr>
          <a:xfrm>
            <a:off x="0" y="6705600"/>
            <a:ext cx="397565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A9FD-39BE-4300-9323-845A8F40E926}" type="datetime10">
              <a:rPr lang="hr-BA" smtClean="0"/>
              <a:pPr/>
              <a:t>01:01</a:t>
            </a:fld>
            <a:endParaRPr lang="hr-BA" dirty="0"/>
          </a:p>
        </p:txBody>
      </p:sp>
    </p:spTree>
    <p:extLst>
      <p:ext uri="{BB962C8B-B14F-4D97-AF65-F5344CB8AC3E}">
        <p14:creationId xmlns="" xmlns:p14="http://schemas.microsoft.com/office/powerpoint/2010/main" val="354889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="" xmlns:p14="http://schemas.microsoft.com/office/powerpoint/2010/main" val="761456044"/>
              </p:ext>
            </p:extLst>
          </p:nvPr>
        </p:nvGraphicFramePr>
        <p:xfrm>
          <a:off x="758734" y="2405359"/>
          <a:ext cx="828092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6842" y="2044005"/>
            <a:ext cx="81495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2800" dirty="0" smtClean="0"/>
              <a:t>The programming language documentation should be allowed on the </a:t>
            </a:r>
            <a:r>
              <a:rPr lang="hr-BA" sz="2800" dirty="0" smtClean="0"/>
              <a:t>exams – mixed opinions</a:t>
            </a:r>
            <a:endParaRPr lang="hr-BA" sz="2800" dirty="0" smtClean="0"/>
          </a:p>
          <a:p>
            <a:r>
              <a:rPr lang="pl-PL" sz="2800" dirty="0" smtClean="0"/>
              <a:t>45% agree</a:t>
            </a:r>
          </a:p>
          <a:p>
            <a:r>
              <a:rPr lang="pl-PL" sz="2800" dirty="0" smtClean="0"/>
              <a:t>37% disagree</a:t>
            </a:r>
            <a:endParaRPr lang="hr-BA" sz="2800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166843" y="188637"/>
            <a:ext cx="1385928" cy="1330783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1003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hr-HR" sz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3" descr="C:\Documents and Settings\admin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76" y="188640"/>
            <a:ext cx="1630504" cy="157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PB"/>
          <p:cNvSpPr/>
          <p:nvPr/>
        </p:nvSpPr>
        <p:spPr>
          <a:xfrm>
            <a:off x="0" y="6705600"/>
            <a:ext cx="3975652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7153-98AF-4510-8C34-428BD5567A02}" type="datetime10">
              <a:rPr lang="hr-BA" smtClean="0"/>
              <a:pPr/>
              <a:t>01:01</a:t>
            </a:fld>
            <a:endParaRPr lang="hr-BA"/>
          </a:p>
        </p:txBody>
      </p:sp>
    </p:spTree>
    <p:extLst>
      <p:ext uri="{BB962C8B-B14F-4D97-AF65-F5344CB8AC3E}">
        <p14:creationId xmlns="" xmlns:p14="http://schemas.microsoft.com/office/powerpoint/2010/main" val="169986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="" xmlns:p14="http://schemas.microsoft.com/office/powerpoint/2010/main" val="654774140"/>
              </p:ext>
            </p:extLst>
          </p:nvPr>
        </p:nvGraphicFramePr>
        <p:xfrm>
          <a:off x="758734" y="2405359"/>
          <a:ext cx="828092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6842" y="2044005"/>
            <a:ext cx="81495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To do an exam on the Computer takes more time than to do it on the paper(same task</a:t>
            </a:r>
            <a:r>
              <a:rPr lang="pl-PL" sz="2800" dirty="0" smtClean="0"/>
              <a:t>)   - BUGS!</a:t>
            </a:r>
            <a:endParaRPr lang="pl-PL" sz="2800" dirty="0" smtClean="0"/>
          </a:p>
          <a:p>
            <a:r>
              <a:rPr lang="pl-PL" sz="2800" dirty="0" smtClean="0"/>
              <a:t>47% agree</a:t>
            </a:r>
          </a:p>
          <a:p>
            <a:r>
              <a:rPr lang="pl-PL" sz="2800" dirty="0" smtClean="0"/>
              <a:t>31% disagree</a:t>
            </a:r>
            <a:endParaRPr lang="hr-BA" sz="2800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166843" y="188637"/>
            <a:ext cx="1385928" cy="1330783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1003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hr-HR" sz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3" descr="C:\Documents and Settings\admin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76" y="188640"/>
            <a:ext cx="1630504" cy="157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PB"/>
          <p:cNvSpPr/>
          <p:nvPr/>
        </p:nvSpPr>
        <p:spPr>
          <a:xfrm>
            <a:off x="0" y="6705600"/>
            <a:ext cx="4373217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0BBD-28AB-47B5-82ED-290434765260}" type="datetime10">
              <a:rPr lang="hr-BA" smtClean="0"/>
              <a:pPr/>
              <a:t>01:01</a:t>
            </a:fld>
            <a:endParaRPr lang="hr-BA"/>
          </a:p>
        </p:txBody>
      </p:sp>
    </p:spTree>
    <p:extLst>
      <p:ext uri="{BB962C8B-B14F-4D97-AF65-F5344CB8AC3E}">
        <p14:creationId xmlns="" xmlns:p14="http://schemas.microsoft.com/office/powerpoint/2010/main" val="200652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="" xmlns:p14="http://schemas.microsoft.com/office/powerpoint/2010/main" val="1844774710"/>
              </p:ext>
            </p:extLst>
          </p:nvPr>
        </p:nvGraphicFramePr>
        <p:xfrm>
          <a:off x="758734" y="2405359"/>
          <a:ext cx="828092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6842" y="2044005"/>
            <a:ext cx="81495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2800" dirty="0" smtClean="0"/>
              <a:t>I think it </a:t>
            </a:r>
            <a:r>
              <a:rPr lang="hr-BA" sz="2800" dirty="0" smtClean="0"/>
              <a:t>is important that the program compiles, in order to successfully pass the exam </a:t>
            </a:r>
          </a:p>
          <a:p>
            <a:r>
              <a:rPr lang="pl-PL" sz="2800" dirty="0" smtClean="0"/>
              <a:t>50% agree</a:t>
            </a:r>
          </a:p>
          <a:p>
            <a:r>
              <a:rPr lang="pl-PL" sz="2800" dirty="0" smtClean="0"/>
              <a:t>20% disagree</a:t>
            </a:r>
            <a:endParaRPr lang="hr-BA" sz="2800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166843" y="188637"/>
            <a:ext cx="1385928" cy="1330783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1003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hr-HR" sz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3" descr="C:\Documents and Settings\admin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76" y="188640"/>
            <a:ext cx="1630504" cy="157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PB"/>
          <p:cNvSpPr/>
          <p:nvPr/>
        </p:nvSpPr>
        <p:spPr>
          <a:xfrm>
            <a:off x="0" y="6705600"/>
            <a:ext cx="4770782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A9F13-DECE-4AB0-A80E-B1A0D5A0BBDA}" type="datetime10">
              <a:rPr lang="hr-BA" smtClean="0"/>
              <a:pPr/>
              <a:t>01:01</a:t>
            </a:fld>
            <a:endParaRPr lang="hr-BA"/>
          </a:p>
        </p:txBody>
      </p:sp>
    </p:spTree>
    <p:extLst>
      <p:ext uri="{BB962C8B-B14F-4D97-AF65-F5344CB8AC3E}">
        <p14:creationId xmlns="" xmlns:p14="http://schemas.microsoft.com/office/powerpoint/2010/main" val="305038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="" xmlns:p14="http://schemas.microsoft.com/office/powerpoint/2010/main" val="326428409"/>
              </p:ext>
            </p:extLst>
          </p:nvPr>
        </p:nvGraphicFramePr>
        <p:xfrm>
          <a:off x="758734" y="2405359"/>
          <a:ext cx="828092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6842" y="2044005"/>
            <a:ext cx="81495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2800" dirty="0" smtClean="0"/>
              <a:t>The</a:t>
            </a:r>
            <a:r>
              <a:rPr lang="en-GB" sz="2800" dirty="0" smtClean="0"/>
              <a:t> computer based exams should be</a:t>
            </a:r>
            <a:r>
              <a:rPr lang="hr-BA" sz="2800" dirty="0" smtClean="0"/>
              <a:t> used in the following years</a:t>
            </a:r>
            <a:endParaRPr lang="en-GB" sz="2800" dirty="0" smtClean="0"/>
          </a:p>
          <a:p>
            <a:r>
              <a:rPr lang="pl-PL" sz="2800" dirty="0" smtClean="0"/>
              <a:t>89% agree</a:t>
            </a:r>
          </a:p>
          <a:p>
            <a:r>
              <a:rPr lang="pl-PL" sz="2800" dirty="0" smtClean="0"/>
              <a:t>6% disagree</a:t>
            </a:r>
            <a:endParaRPr lang="hr-BA" sz="2800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166843" y="188637"/>
            <a:ext cx="1385928" cy="1330783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1003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hr-HR" sz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3" descr="C:\Documents and Settings\admin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76" y="188640"/>
            <a:ext cx="1630504" cy="157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PB"/>
          <p:cNvSpPr/>
          <p:nvPr/>
        </p:nvSpPr>
        <p:spPr>
          <a:xfrm>
            <a:off x="0" y="6705600"/>
            <a:ext cx="5168347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D204C-B020-490B-A9C3-66D5B01120D2}" type="datetime10">
              <a:rPr lang="hr-BA" smtClean="0"/>
              <a:pPr/>
              <a:t>01:01</a:t>
            </a:fld>
            <a:endParaRPr lang="hr-BA"/>
          </a:p>
        </p:txBody>
      </p:sp>
    </p:spTree>
    <p:extLst>
      <p:ext uri="{BB962C8B-B14F-4D97-AF65-F5344CB8AC3E}">
        <p14:creationId xmlns="" xmlns:p14="http://schemas.microsoft.com/office/powerpoint/2010/main" val="13410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="" xmlns:p14="http://schemas.microsoft.com/office/powerpoint/2010/main" val="3653213336"/>
              </p:ext>
            </p:extLst>
          </p:nvPr>
        </p:nvGraphicFramePr>
        <p:xfrm>
          <a:off x="758734" y="2405359"/>
          <a:ext cx="828092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6842" y="2044005"/>
            <a:ext cx="81495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It’s easier to cheat on a computer based </a:t>
            </a:r>
            <a:r>
              <a:rPr lang="pl-PL" sz="2800" dirty="0" smtClean="0"/>
              <a:t>programming exam</a:t>
            </a:r>
            <a:endParaRPr lang="pl-PL" sz="2800" dirty="0" smtClean="0"/>
          </a:p>
          <a:p>
            <a:r>
              <a:rPr lang="pl-PL" sz="2800" dirty="0" smtClean="0"/>
              <a:t>9% agree (~7 students)</a:t>
            </a:r>
          </a:p>
          <a:p>
            <a:r>
              <a:rPr lang="pl-PL" sz="2800" dirty="0" smtClean="0"/>
              <a:t>65% disagree</a:t>
            </a:r>
            <a:endParaRPr lang="hr-BA" sz="2800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166843" y="188637"/>
            <a:ext cx="1385928" cy="1330783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1003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hr-HR" sz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3" descr="C:\Documents and Settings\admin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76" y="188640"/>
            <a:ext cx="1630504" cy="157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PB"/>
          <p:cNvSpPr/>
          <p:nvPr/>
        </p:nvSpPr>
        <p:spPr>
          <a:xfrm>
            <a:off x="0" y="6705600"/>
            <a:ext cx="5565912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A07E-D6A8-4908-9066-3102701A07FE}" type="datetime10">
              <a:rPr lang="hr-BA" smtClean="0"/>
              <a:pPr/>
              <a:t>01:01</a:t>
            </a:fld>
            <a:endParaRPr lang="hr-BA"/>
          </a:p>
        </p:txBody>
      </p:sp>
    </p:spTree>
    <p:extLst>
      <p:ext uri="{BB962C8B-B14F-4D97-AF65-F5344CB8AC3E}">
        <p14:creationId xmlns="" xmlns:p14="http://schemas.microsoft.com/office/powerpoint/2010/main" val="21303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428181"/>
            <a:ext cx="3203848" cy="299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61048"/>
            <a:ext cx="2539706" cy="238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5008973" cy="22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973" y="41654"/>
            <a:ext cx="3943666" cy="3607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miley Face 1"/>
          <p:cNvSpPr/>
          <p:nvPr/>
        </p:nvSpPr>
        <p:spPr>
          <a:xfrm>
            <a:off x="7596336" y="2924944"/>
            <a:ext cx="341330" cy="324814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  <p:sp>
        <p:nvSpPr>
          <p:cNvPr id="7" name="Smiley Face 6"/>
          <p:cNvSpPr/>
          <p:nvPr/>
        </p:nvSpPr>
        <p:spPr>
          <a:xfrm>
            <a:off x="7524328" y="2492896"/>
            <a:ext cx="341330" cy="324814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  <p:sp>
        <p:nvSpPr>
          <p:cNvPr id="8" name="Smiley Face 7"/>
          <p:cNvSpPr/>
          <p:nvPr/>
        </p:nvSpPr>
        <p:spPr>
          <a:xfrm>
            <a:off x="7471030" y="2060848"/>
            <a:ext cx="341330" cy="324814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  <p:sp>
        <p:nvSpPr>
          <p:cNvPr id="9" name="Smiley Face 8"/>
          <p:cNvSpPr/>
          <p:nvPr/>
        </p:nvSpPr>
        <p:spPr>
          <a:xfrm>
            <a:off x="7399022" y="1664026"/>
            <a:ext cx="341330" cy="324814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  <p:sp>
        <p:nvSpPr>
          <p:cNvPr id="10" name="Smiley Face 9"/>
          <p:cNvSpPr/>
          <p:nvPr/>
        </p:nvSpPr>
        <p:spPr>
          <a:xfrm>
            <a:off x="7308304" y="1268760"/>
            <a:ext cx="341330" cy="324814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  <p:cxnSp>
        <p:nvCxnSpPr>
          <p:cNvPr id="4" name="Straight Arrow Connector 3"/>
          <p:cNvCxnSpPr>
            <a:stCxn id="2" idx="7"/>
          </p:cNvCxnSpPr>
          <p:nvPr/>
        </p:nvCxnSpPr>
        <p:spPr>
          <a:xfrm flipV="1">
            <a:off x="7887679" y="2492896"/>
            <a:ext cx="356729" cy="479616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PB"/>
          <p:cNvSpPr/>
          <p:nvPr/>
        </p:nvSpPr>
        <p:spPr>
          <a:xfrm>
            <a:off x="0" y="6705600"/>
            <a:ext cx="5963478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736D-CB8D-49D3-9875-87B9A7BBDB61}" type="datetime10">
              <a:rPr lang="hr-BA" smtClean="0"/>
              <a:pPr/>
              <a:t>01:01</a:t>
            </a:fld>
            <a:endParaRPr lang="hr-B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005064"/>
            <a:ext cx="295286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108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="" xmlns:p14="http://schemas.microsoft.com/office/powerpoint/2010/main" val="2518913478"/>
              </p:ext>
            </p:extLst>
          </p:nvPr>
        </p:nvGraphicFramePr>
        <p:xfrm>
          <a:off x="758734" y="2405359"/>
          <a:ext cx="828092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6842" y="2044005"/>
            <a:ext cx="85096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Load/Stress on a computer based exam is higher that on a paper based </a:t>
            </a:r>
            <a:r>
              <a:rPr lang="pl-PL" sz="2800" dirty="0" smtClean="0"/>
              <a:t>one? (not enought excercise &gt; bugs &gt;  no time &gt; fail)</a:t>
            </a:r>
            <a:endParaRPr lang="pl-PL" sz="2800" dirty="0" smtClean="0"/>
          </a:p>
          <a:p>
            <a:r>
              <a:rPr lang="pl-PL" sz="2800" dirty="0" smtClean="0"/>
              <a:t>53% agree</a:t>
            </a:r>
          </a:p>
          <a:p>
            <a:r>
              <a:rPr lang="pl-PL" sz="2800" dirty="0" smtClean="0"/>
              <a:t>28% disagree</a:t>
            </a:r>
            <a:endParaRPr lang="hr-BA" sz="2800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166843" y="188637"/>
            <a:ext cx="1385928" cy="1330783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1003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hr-HR" sz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3" descr="C:\Documents and Settings\admin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76" y="188640"/>
            <a:ext cx="1630504" cy="157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PB"/>
          <p:cNvSpPr/>
          <p:nvPr/>
        </p:nvSpPr>
        <p:spPr>
          <a:xfrm>
            <a:off x="0" y="6705600"/>
            <a:ext cx="6361043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3D9A-479D-4E07-915D-AA26FD1D0A98}" type="datetime10">
              <a:rPr lang="hr-BA" smtClean="0"/>
              <a:pPr/>
              <a:t>01:01</a:t>
            </a:fld>
            <a:endParaRPr lang="hr-BA" dirty="0"/>
          </a:p>
        </p:txBody>
      </p:sp>
      <p:sp>
        <p:nvSpPr>
          <p:cNvPr id="9" name="TextBox 8"/>
          <p:cNvSpPr txBox="1"/>
          <p:nvPr/>
        </p:nvSpPr>
        <p:spPr>
          <a:xfrm>
            <a:off x="6948264" y="6525344"/>
            <a:ext cx="221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BA" b="1" dirty="0" smtClean="0"/>
              <a:t>8 slides till the break</a:t>
            </a:r>
            <a:endParaRPr lang="hr-HR" b="1" dirty="0"/>
          </a:p>
        </p:txBody>
      </p:sp>
    </p:spTree>
    <p:extLst>
      <p:ext uri="{BB962C8B-B14F-4D97-AF65-F5344CB8AC3E}">
        <p14:creationId xmlns="" xmlns:p14="http://schemas.microsoft.com/office/powerpoint/2010/main" val="333110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="" xmlns:p14="http://schemas.microsoft.com/office/powerpoint/2010/main" val="3415035267"/>
              </p:ext>
            </p:extLst>
          </p:nvPr>
        </p:nvGraphicFramePr>
        <p:xfrm>
          <a:off x="758734" y="2405359"/>
          <a:ext cx="828092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6842" y="2044005"/>
            <a:ext cx="85096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2800" dirty="0" smtClean="0"/>
              <a:t>The computer based exam should be introduced on other programming courses, especially  fundamental programming courses</a:t>
            </a:r>
          </a:p>
          <a:p>
            <a:r>
              <a:rPr lang="pl-PL" sz="2800" dirty="0" smtClean="0"/>
              <a:t>66% agree</a:t>
            </a:r>
          </a:p>
          <a:p>
            <a:r>
              <a:rPr lang="pl-PL" sz="2800" dirty="0" smtClean="0"/>
              <a:t>14% disagree</a:t>
            </a:r>
            <a:endParaRPr lang="hr-BA" sz="2800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166843" y="188637"/>
            <a:ext cx="1385928" cy="1330783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1003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hr-HR" sz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3" descr="C:\Documents and Settings\admin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76" y="188640"/>
            <a:ext cx="1630504" cy="157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PB"/>
          <p:cNvSpPr/>
          <p:nvPr/>
        </p:nvSpPr>
        <p:spPr>
          <a:xfrm>
            <a:off x="0" y="6705600"/>
            <a:ext cx="6758608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7426-F0C8-4B6B-B158-6876B6B24E5A}" type="datetime10">
              <a:rPr lang="hr-BA" smtClean="0"/>
              <a:pPr/>
              <a:t>09:17</a:t>
            </a:fld>
            <a:endParaRPr lang="hr-BA"/>
          </a:p>
        </p:txBody>
      </p:sp>
      <p:sp>
        <p:nvSpPr>
          <p:cNvPr id="9" name="TextBox 8"/>
          <p:cNvSpPr txBox="1"/>
          <p:nvPr/>
        </p:nvSpPr>
        <p:spPr>
          <a:xfrm>
            <a:off x="6948264" y="6525344"/>
            <a:ext cx="221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BA" b="1" dirty="0" smtClean="0"/>
              <a:t>7 slides till the break</a:t>
            </a:r>
            <a:endParaRPr lang="hr-HR" b="1" dirty="0"/>
          </a:p>
        </p:txBody>
      </p:sp>
    </p:spTree>
    <p:extLst>
      <p:ext uri="{BB962C8B-B14F-4D97-AF65-F5344CB8AC3E}">
        <p14:creationId xmlns="" xmlns:p14="http://schemas.microsoft.com/office/powerpoint/2010/main" val="410386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="" xmlns:p14="http://schemas.microsoft.com/office/powerpoint/2010/main" val="2007987680"/>
              </p:ext>
            </p:extLst>
          </p:nvPr>
        </p:nvGraphicFramePr>
        <p:xfrm>
          <a:off x="758734" y="2405359"/>
          <a:ext cx="828092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6842" y="2044005"/>
            <a:ext cx="85096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2800" dirty="0" smtClean="0"/>
              <a:t>To prepare for a computer based exam contributed to better understand the course material</a:t>
            </a:r>
          </a:p>
          <a:p>
            <a:r>
              <a:rPr lang="pl-PL" sz="2800" dirty="0" smtClean="0"/>
              <a:t>69% agree</a:t>
            </a:r>
          </a:p>
          <a:p>
            <a:r>
              <a:rPr lang="pl-PL" sz="2800" dirty="0" smtClean="0"/>
              <a:t>7% disagree</a:t>
            </a:r>
            <a:endParaRPr lang="hr-BA" sz="2800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166843" y="188637"/>
            <a:ext cx="1385928" cy="1330783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1003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hr-HR" sz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3" descr="C:\Documents and Settings\admin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76" y="188640"/>
            <a:ext cx="1630504" cy="157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PB"/>
          <p:cNvSpPr/>
          <p:nvPr/>
        </p:nvSpPr>
        <p:spPr>
          <a:xfrm>
            <a:off x="0" y="6705600"/>
            <a:ext cx="7156174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D0B9-BE9F-4D0F-96B2-233769F34A5B}" type="datetime10">
              <a:rPr lang="hr-BA" smtClean="0"/>
              <a:pPr/>
              <a:t>09:17</a:t>
            </a:fld>
            <a:endParaRPr lang="hr-BA"/>
          </a:p>
        </p:txBody>
      </p:sp>
      <p:sp>
        <p:nvSpPr>
          <p:cNvPr id="9" name="TextBox 8"/>
          <p:cNvSpPr txBox="1"/>
          <p:nvPr/>
        </p:nvSpPr>
        <p:spPr>
          <a:xfrm>
            <a:off x="8269685" y="6525344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BA" b="1" dirty="0" smtClean="0"/>
              <a:t>6 slides</a:t>
            </a:r>
            <a:endParaRPr lang="hr-HR" b="1" dirty="0"/>
          </a:p>
        </p:txBody>
      </p:sp>
    </p:spTree>
    <p:extLst>
      <p:ext uri="{BB962C8B-B14F-4D97-AF65-F5344CB8AC3E}">
        <p14:creationId xmlns="" xmlns:p14="http://schemas.microsoft.com/office/powerpoint/2010/main" val="282625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>
            <a:spLocks noChangeAspect="1"/>
          </p:cNvSpPr>
          <p:nvPr/>
        </p:nvSpPr>
        <p:spPr bwMode="auto">
          <a:xfrm>
            <a:off x="166843" y="188637"/>
            <a:ext cx="1385928" cy="1330783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1003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hr-HR" sz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4" name="Picture 3" descr="C:\Documents and Settings\admin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76" y="188640"/>
            <a:ext cx="1630504" cy="157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403648" y="1188041"/>
            <a:ext cx="2787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BA" sz="3200" b="1" dirty="0" smtClean="0">
                <a:solidFill>
                  <a:srgbClr val="336699"/>
                </a:solidFill>
              </a:rPr>
              <a:t>Objective stats</a:t>
            </a:r>
            <a:endParaRPr lang="hr-BA" sz="3200" b="1" dirty="0">
              <a:solidFill>
                <a:srgbClr val="3366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420888"/>
            <a:ext cx="80648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pl-PL" sz="2400" dirty="0" smtClean="0">
                <a:latin typeface="Calibri" pitchFamily="34" charset="0"/>
                <a:cs typeface="Calibri" pitchFamily="34" charset="0"/>
              </a:rPr>
              <a:t>2009 (paper based exam)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pl-PL" sz="2400" dirty="0" smtClean="0">
                <a:latin typeface="Calibri" pitchFamily="34" charset="0"/>
                <a:cs typeface="Calibri" pitchFamily="34" charset="0"/>
              </a:rPr>
              <a:t>I </a:t>
            </a:r>
            <a:r>
              <a:rPr lang="pl-PL" sz="2400" dirty="0" smtClean="0">
                <a:latin typeface="Calibri" pitchFamily="34" charset="0"/>
                <a:cs typeface="Calibri" pitchFamily="34" charset="0"/>
              </a:rPr>
              <a:t>midterm:  </a:t>
            </a:r>
            <a:r>
              <a:rPr lang="pl-PL" sz="2400" dirty="0" smtClean="0">
                <a:latin typeface="Calibri" pitchFamily="34" charset="0"/>
                <a:cs typeface="Calibri" pitchFamily="34" charset="0"/>
              </a:rPr>
              <a:t>students: 78	sucessfull:56	</a:t>
            </a:r>
            <a:r>
              <a:rPr lang="pl-PL" sz="2400" b="1" dirty="0" smtClean="0">
                <a:latin typeface="Calibri" pitchFamily="34" charset="0"/>
                <a:cs typeface="Calibri" pitchFamily="34" charset="0"/>
              </a:rPr>
              <a:t>72%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pl-PL" sz="2400" dirty="0" smtClean="0">
                <a:latin typeface="Calibri" pitchFamily="34" charset="0"/>
                <a:cs typeface="Calibri" pitchFamily="34" charset="0"/>
              </a:rPr>
              <a:t>II </a:t>
            </a:r>
            <a:r>
              <a:rPr lang="pl-PL" sz="2400" dirty="0" smtClean="0">
                <a:latin typeface="Calibri" pitchFamily="34" charset="0"/>
                <a:cs typeface="Calibri" pitchFamily="34" charset="0"/>
              </a:rPr>
              <a:t>midterm: </a:t>
            </a:r>
            <a:r>
              <a:rPr lang="pl-PL" sz="2400" dirty="0" smtClean="0">
                <a:latin typeface="Calibri" pitchFamily="34" charset="0"/>
                <a:cs typeface="Calibri" pitchFamily="34" charset="0"/>
              </a:rPr>
              <a:t>students: 78	sucessfull:53	</a:t>
            </a:r>
            <a:r>
              <a:rPr lang="pl-PL" sz="2400" b="1" dirty="0" smtClean="0">
                <a:latin typeface="Calibri" pitchFamily="34" charset="0"/>
                <a:cs typeface="Calibri" pitchFamily="34" charset="0"/>
              </a:rPr>
              <a:t>69%</a:t>
            </a:r>
          </a:p>
          <a:p>
            <a:pPr>
              <a:buClr>
                <a:schemeClr val="bg2">
                  <a:lumMod val="25000"/>
                </a:schemeClr>
              </a:buClr>
            </a:pPr>
            <a:endParaRPr lang="pl-PL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pl-PL" sz="2400" dirty="0" smtClean="0">
                <a:latin typeface="Calibri" pitchFamily="34" charset="0"/>
                <a:cs typeface="Calibri" pitchFamily="34" charset="0"/>
              </a:rPr>
              <a:t>2010  (first time – computer based exam)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pl-PL" sz="2400" dirty="0" smtClean="0">
                <a:latin typeface="Calibri" pitchFamily="34" charset="0"/>
                <a:cs typeface="Calibri" pitchFamily="34" charset="0"/>
              </a:rPr>
              <a:t>I </a:t>
            </a:r>
            <a:r>
              <a:rPr lang="pl-PL" sz="2400" dirty="0" smtClean="0">
                <a:latin typeface="Calibri" pitchFamily="34" charset="0"/>
                <a:cs typeface="Calibri" pitchFamily="34" charset="0"/>
              </a:rPr>
              <a:t>midterm:  </a:t>
            </a:r>
            <a:r>
              <a:rPr lang="pl-PL" sz="2400" dirty="0" smtClean="0">
                <a:latin typeface="Calibri" pitchFamily="34" charset="0"/>
                <a:cs typeface="Calibri" pitchFamily="34" charset="0"/>
              </a:rPr>
              <a:t>students: 66	sucessfull:41	</a:t>
            </a:r>
            <a:r>
              <a:rPr lang="pl-PL" sz="2400" b="1" dirty="0" smtClean="0">
                <a:latin typeface="Calibri" pitchFamily="34" charset="0"/>
                <a:cs typeface="Calibri" pitchFamily="34" charset="0"/>
              </a:rPr>
              <a:t>62%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pl-PL" sz="2400" dirty="0" smtClean="0">
                <a:latin typeface="Calibri" pitchFamily="34" charset="0"/>
                <a:cs typeface="Calibri" pitchFamily="34" charset="0"/>
              </a:rPr>
              <a:t>II </a:t>
            </a:r>
            <a:r>
              <a:rPr lang="pl-PL" sz="2400" dirty="0" smtClean="0">
                <a:latin typeface="Calibri" pitchFamily="34" charset="0"/>
                <a:cs typeface="Calibri" pitchFamily="34" charset="0"/>
              </a:rPr>
              <a:t>midterm: </a:t>
            </a:r>
            <a:r>
              <a:rPr lang="pl-PL" sz="2400" dirty="0" smtClean="0">
                <a:latin typeface="Calibri" pitchFamily="34" charset="0"/>
                <a:cs typeface="Calibri" pitchFamily="34" charset="0"/>
              </a:rPr>
              <a:t>students: 66	sucessfull:40	</a:t>
            </a:r>
            <a:r>
              <a:rPr lang="pl-PL" sz="2400" b="1" dirty="0" smtClean="0">
                <a:latin typeface="Calibri" pitchFamily="34" charset="0"/>
                <a:cs typeface="Calibri" pitchFamily="34" charset="0"/>
              </a:rPr>
              <a:t>60%</a:t>
            </a:r>
          </a:p>
          <a:p>
            <a:pPr>
              <a:buClr>
                <a:schemeClr val="bg2">
                  <a:lumMod val="25000"/>
                </a:schemeClr>
              </a:buClr>
            </a:pPr>
            <a:endParaRPr lang="pl-PL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pl-PL" sz="2400" dirty="0" smtClean="0">
                <a:latin typeface="Calibri" pitchFamily="34" charset="0"/>
                <a:cs typeface="Calibri" pitchFamily="34" charset="0"/>
              </a:rPr>
              <a:t>2011 </a:t>
            </a: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pl-PL" sz="2400" b="1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pl-PL" sz="2400" dirty="0" smtClean="0">
                <a:latin typeface="Calibri" pitchFamily="34" charset="0"/>
                <a:cs typeface="Calibri" pitchFamily="34" charset="0"/>
              </a:rPr>
              <a:t>I </a:t>
            </a:r>
            <a:r>
              <a:rPr lang="pl-PL" sz="2400" dirty="0" smtClean="0">
                <a:latin typeface="Calibri" pitchFamily="34" charset="0"/>
                <a:cs typeface="Calibri" pitchFamily="34" charset="0"/>
              </a:rPr>
              <a:t>midterm:  </a:t>
            </a:r>
            <a:r>
              <a:rPr lang="pl-PL" sz="2400" dirty="0" smtClean="0">
                <a:latin typeface="Calibri" pitchFamily="34" charset="0"/>
                <a:cs typeface="Calibri" pitchFamily="34" charset="0"/>
              </a:rPr>
              <a:t>students: 82	sucessfull:48	</a:t>
            </a:r>
            <a:r>
              <a:rPr lang="pl-PL" sz="2400" b="1" dirty="0" smtClean="0">
                <a:latin typeface="Calibri" pitchFamily="34" charset="0"/>
                <a:cs typeface="Calibri" pitchFamily="34" charset="0"/>
              </a:rPr>
              <a:t>58%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pl-PL" sz="2400" dirty="0" smtClean="0">
                <a:latin typeface="Calibri" pitchFamily="34" charset="0"/>
                <a:cs typeface="Calibri" pitchFamily="34" charset="0"/>
              </a:rPr>
              <a:t>II </a:t>
            </a:r>
            <a:r>
              <a:rPr lang="pl-PL" sz="2400" dirty="0" smtClean="0">
                <a:latin typeface="Calibri" pitchFamily="34" charset="0"/>
                <a:cs typeface="Calibri" pitchFamily="34" charset="0"/>
              </a:rPr>
              <a:t>midterm: </a:t>
            </a:r>
            <a:r>
              <a:rPr lang="pl-PL" sz="2400" dirty="0" smtClean="0">
                <a:latin typeface="Calibri" pitchFamily="34" charset="0"/>
                <a:cs typeface="Calibri" pitchFamily="34" charset="0"/>
              </a:rPr>
              <a:t>students: 82	sucessfull:50	</a:t>
            </a:r>
            <a:r>
              <a:rPr lang="pl-PL" sz="2400" b="1" dirty="0" smtClean="0">
                <a:latin typeface="Calibri" pitchFamily="34" charset="0"/>
                <a:cs typeface="Calibri" pitchFamily="34" charset="0"/>
              </a:rPr>
              <a:t>61%</a:t>
            </a:r>
            <a:endParaRPr lang="hr-BA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94597" y="3625860"/>
            <a:ext cx="1649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BA" sz="2800" b="1" dirty="0" smtClean="0">
                <a:solidFill>
                  <a:srgbClr val="C00000"/>
                </a:solidFill>
              </a:rPr>
              <a:t>10% DROP</a:t>
            </a:r>
            <a:endParaRPr lang="hr-BA" sz="2800" b="1" dirty="0">
              <a:solidFill>
                <a:srgbClr val="C00000"/>
              </a:solidFill>
            </a:endParaRPr>
          </a:p>
        </p:txBody>
      </p:sp>
      <p:sp>
        <p:nvSpPr>
          <p:cNvPr id="9" name="PB"/>
          <p:cNvSpPr/>
          <p:nvPr/>
        </p:nvSpPr>
        <p:spPr>
          <a:xfrm>
            <a:off x="0" y="6705600"/>
            <a:ext cx="7553738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C877-8B87-412F-8FA4-2014B9048A86}" type="datetime10">
              <a:rPr lang="hr-BA" smtClean="0"/>
              <a:pPr/>
              <a:t>09:18</a:t>
            </a:fld>
            <a:endParaRPr lang="hr-BA"/>
          </a:p>
        </p:txBody>
      </p:sp>
      <p:sp>
        <p:nvSpPr>
          <p:cNvPr id="10" name="TextBox 9"/>
          <p:cNvSpPr txBox="1"/>
          <p:nvPr/>
        </p:nvSpPr>
        <p:spPr>
          <a:xfrm>
            <a:off x="8737890" y="6525344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BA" b="1" dirty="0" smtClean="0"/>
              <a:t>:</a:t>
            </a:r>
            <a:r>
              <a:rPr lang="hr-BA" b="1" dirty="0" smtClean="0">
                <a:solidFill>
                  <a:srgbClr val="FF0000"/>
                </a:solidFill>
              </a:rPr>
              <a:t>P</a:t>
            </a:r>
            <a:endParaRPr lang="hr-H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870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>
            <a:spLocks noChangeAspect="1"/>
          </p:cNvSpPr>
          <p:nvPr/>
        </p:nvSpPr>
        <p:spPr bwMode="auto">
          <a:xfrm>
            <a:off x="166843" y="188637"/>
            <a:ext cx="1385928" cy="1330783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1003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hr-HR" sz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3" name="Picture 3" descr="C:\Documents and Settings\admin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76" y="188640"/>
            <a:ext cx="1630504" cy="157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403648" y="1188041"/>
            <a:ext cx="1061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BA" sz="3200" b="1" dirty="0" smtClean="0">
                <a:solidFill>
                  <a:srgbClr val="336699"/>
                </a:solidFill>
              </a:rPr>
              <a:t>Intro</a:t>
            </a:r>
            <a:endParaRPr lang="hr-BA" sz="3200" b="1" dirty="0">
              <a:solidFill>
                <a:srgbClr val="3366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276872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hr-BA" sz="3200" b="1" dirty="0" smtClean="0">
                <a:latin typeface="Calibri" pitchFamily="34" charset="0"/>
                <a:cs typeface="Calibri" pitchFamily="34" charset="0"/>
              </a:rPr>
              <a:t>First</a:t>
            </a:r>
            <a:r>
              <a:rPr lang="hr-BA" sz="3200" dirty="0" smtClean="0">
                <a:latin typeface="Calibri" pitchFamily="34" charset="0"/>
                <a:cs typeface="Calibri" pitchFamily="34" charset="0"/>
              </a:rPr>
              <a:t> computer based programming </a:t>
            </a:r>
            <a:r>
              <a:rPr lang="hr-BA" sz="3200" b="1" dirty="0" smtClean="0">
                <a:latin typeface="Calibri" pitchFamily="34" charset="0"/>
                <a:cs typeface="Calibri" pitchFamily="34" charset="0"/>
              </a:rPr>
              <a:t>exam</a:t>
            </a:r>
            <a:r>
              <a:rPr lang="hr-BA" sz="3200" dirty="0" smtClean="0">
                <a:latin typeface="Calibri" pitchFamily="34" charset="0"/>
                <a:cs typeface="Calibri" pitchFamily="34" charset="0"/>
              </a:rPr>
              <a:t> @ETF – </a:t>
            </a:r>
            <a:r>
              <a:rPr lang="hr-BA" sz="3200" b="1" dirty="0" smtClean="0">
                <a:latin typeface="Calibri" pitchFamily="34" charset="0"/>
                <a:cs typeface="Calibri" pitchFamily="34" charset="0"/>
              </a:rPr>
              <a:t>2007</a:t>
            </a:r>
            <a:r>
              <a:rPr lang="hr-BA" sz="3200" dirty="0" smtClean="0">
                <a:latin typeface="Calibri" pitchFamily="34" charset="0"/>
                <a:cs typeface="Calibri" pitchFamily="34" charset="0"/>
              </a:rPr>
              <a:t> Operational research course</a:t>
            </a:r>
          </a:p>
          <a:p>
            <a:pPr marL="457200" indent="-4572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hr-BA" sz="3200" dirty="0" smtClean="0">
                <a:latin typeface="Calibri" pitchFamily="34" charset="0"/>
                <a:cs typeface="Calibri" pitchFamily="34" charset="0"/>
              </a:rPr>
              <a:t>Practicum in </a:t>
            </a:r>
            <a:r>
              <a:rPr lang="hr-BA" sz="3200" dirty="0" smtClean="0">
                <a:latin typeface="Calibri" pitchFamily="34" charset="0"/>
                <a:cs typeface="Calibri" pitchFamily="34" charset="0"/>
              </a:rPr>
              <a:t>Software Solutions the </a:t>
            </a:r>
            <a:r>
              <a:rPr lang="hr-BA" sz="3200" b="1" dirty="0" smtClean="0">
                <a:latin typeface="Calibri" pitchFamily="34" charset="0"/>
                <a:cs typeface="Calibri" pitchFamily="34" charset="0"/>
              </a:rPr>
              <a:t>first programming course </a:t>
            </a:r>
            <a:r>
              <a:rPr lang="hr-BA" sz="3200" dirty="0" smtClean="0">
                <a:latin typeface="Calibri" pitchFamily="34" charset="0"/>
                <a:cs typeface="Calibri" pitchFamily="34" charset="0"/>
              </a:rPr>
              <a:t>that switched to computer based exams (</a:t>
            </a:r>
            <a:r>
              <a:rPr lang="hr-BA" sz="3200" b="1" dirty="0" smtClean="0">
                <a:latin typeface="Calibri" pitchFamily="34" charset="0"/>
                <a:cs typeface="Calibri" pitchFamily="34" charset="0"/>
              </a:rPr>
              <a:t>2010</a:t>
            </a:r>
            <a:r>
              <a:rPr lang="hr-BA" sz="3200" dirty="0" smtClean="0">
                <a:latin typeface="Calibri" pitchFamily="34" charset="0"/>
                <a:cs typeface="Calibri" pitchFamily="34" charset="0"/>
              </a:rPr>
              <a:t>)</a:t>
            </a:r>
            <a:endParaRPr lang="hr-BA" sz="3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PB"/>
          <p:cNvSpPr/>
          <p:nvPr/>
        </p:nvSpPr>
        <p:spPr>
          <a:xfrm>
            <a:off x="0" y="6705600"/>
            <a:ext cx="79513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1879-5FEC-4158-B5D1-ED6E834021CB}" type="datetime10">
              <a:rPr lang="hr-BA" smtClean="0"/>
              <a:pPr/>
              <a:t>01:01</a:t>
            </a:fld>
            <a:endParaRPr lang="hr-BA"/>
          </a:p>
        </p:txBody>
      </p:sp>
    </p:spTree>
    <p:extLst>
      <p:ext uri="{BB962C8B-B14F-4D97-AF65-F5344CB8AC3E}">
        <p14:creationId xmlns="" xmlns:p14="http://schemas.microsoft.com/office/powerpoint/2010/main" val="414042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>
            <a:spLocks noChangeAspect="1"/>
          </p:cNvSpPr>
          <p:nvPr/>
        </p:nvSpPr>
        <p:spPr bwMode="auto">
          <a:xfrm>
            <a:off x="166843" y="188637"/>
            <a:ext cx="1385928" cy="1330783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1003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hr-HR" sz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3" name="Picture 3" descr="C:\Documents and Settings\admin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76" y="188640"/>
            <a:ext cx="1630504" cy="157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403648" y="1188041"/>
            <a:ext cx="1933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BA" sz="3200" b="1" dirty="0" smtClean="0">
                <a:solidFill>
                  <a:srgbClr val="336699"/>
                </a:solidFill>
              </a:rPr>
              <a:t>Pros</a:t>
            </a:r>
            <a:r>
              <a:rPr lang="hr-BA" sz="3200" dirty="0" smtClean="0">
                <a:solidFill>
                  <a:srgbClr val="336699"/>
                </a:solidFill>
              </a:rPr>
              <a:t>/Cons</a:t>
            </a:r>
            <a:endParaRPr lang="hr-BA" sz="3200" dirty="0">
              <a:solidFill>
                <a:srgbClr val="3366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276872"/>
            <a:ext cx="835292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student</a:t>
            </a:r>
            <a:r>
              <a:rPr lang="hr-BA" sz="2600" b="1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 like it</a:t>
            </a:r>
            <a:r>
              <a:rPr lang="hr-BA" sz="2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hr-BA" sz="2600" dirty="0" smtClean="0">
                <a:latin typeface="Calibri" pitchFamily="34" charset="0"/>
                <a:cs typeface="Calibri" pitchFamily="34" charset="0"/>
              </a:rPr>
              <a:t>– it’s closer to </a:t>
            </a:r>
            <a:r>
              <a:rPr lang="hr-BA" sz="2600" b="1" dirty="0" smtClean="0">
                <a:latin typeface="Calibri" pitchFamily="34" charset="0"/>
                <a:cs typeface="Calibri" pitchFamily="34" charset="0"/>
              </a:rPr>
              <a:t>real-life</a:t>
            </a:r>
            <a:endParaRPr lang="en-US" sz="2600" b="1" dirty="0" smtClean="0">
              <a:latin typeface="Calibri" pitchFamily="34" charset="0"/>
              <a:cs typeface="Calibri" pitchFamily="34" charset="0"/>
            </a:endParaRPr>
          </a:p>
          <a:p>
            <a:pPr marL="914400" lvl="1" indent="-4572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They love the "</a:t>
            </a: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tools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" (code generation, autocomplete, refactoring, ...)</a:t>
            </a:r>
          </a:p>
          <a:p>
            <a:pPr marL="914400" lvl="1" indent="-4572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The students </a:t>
            </a:r>
            <a:r>
              <a:rPr lang="hr-BA" sz="2600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</a:rPr>
              <a:t>gree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 that it is important </a:t>
            </a: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that the program compiles</a:t>
            </a:r>
          </a:p>
          <a:p>
            <a:pPr marL="914400" lvl="1" indent="-4572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It's </a:t>
            </a: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harder to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cheat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(but they tried)</a:t>
            </a:r>
          </a:p>
          <a:p>
            <a:pPr marL="914400" lvl="1" indent="-4572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It helped </a:t>
            </a: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them to better understand 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the course material</a:t>
            </a:r>
          </a:p>
          <a:p>
            <a:pPr marL="914400" lvl="1" indent="-4572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Easier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 for the teachers </a:t>
            </a: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to evaluate 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the exams (don't have to do it in the 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head</a:t>
            </a:r>
            <a:r>
              <a:rPr lang="hr-BA" sz="2600" dirty="0" smtClean="0">
                <a:latin typeface="Calibri" pitchFamily="34" charset="0"/>
                <a:cs typeface="Calibri" pitchFamily="34" charset="0"/>
              </a:rPr>
              <a:t> for bad solutions, no ugly handwriting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sz="2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PB"/>
          <p:cNvSpPr/>
          <p:nvPr/>
        </p:nvSpPr>
        <p:spPr>
          <a:xfrm>
            <a:off x="0" y="6705600"/>
            <a:ext cx="7951304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1BA84-BD9B-4949-AA28-5F355BC43C95}" type="datetime10">
              <a:rPr lang="hr-BA" smtClean="0"/>
              <a:pPr/>
              <a:t>01:01</a:t>
            </a:fld>
            <a:endParaRPr lang="hr-BA"/>
          </a:p>
        </p:txBody>
      </p:sp>
    </p:spTree>
    <p:extLst>
      <p:ext uri="{BB962C8B-B14F-4D97-AF65-F5344CB8AC3E}">
        <p14:creationId xmlns="" xmlns:p14="http://schemas.microsoft.com/office/powerpoint/2010/main" val="181381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420888"/>
            <a:ext cx="835292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The programming task</a:t>
            </a:r>
            <a:r>
              <a:rPr lang="hr-BA" sz="2600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 have to be shorter (it takes longer to do them </a:t>
            </a: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– Trade</a:t>
            </a:r>
            <a:r>
              <a:rPr lang="hr-BA" sz="2600" b="1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off </a:t>
            </a:r>
            <a:r>
              <a:rPr lang="hr-BA" sz="26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compiling </a:t>
            </a:r>
            <a:r>
              <a:rPr lang="hr-BA" sz="2600" dirty="0" smtClean="0">
                <a:latin typeface="Calibri" pitchFamily="34" charset="0"/>
                <a:cs typeface="Calibri" pitchFamily="34" charset="0"/>
              </a:rPr>
              <a:t>- quality(?)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 vs. quantity)</a:t>
            </a:r>
          </a:p>
          <a:p>
            <a:pPr marL="914400" lvl="1" indent="-4572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hr-BA" sz="2600" b="1" dirty="0" smtClean="0">
                <a:latin typeface="Calibri" pitchFamily="34" charset="0"/>
                <a:cs typeface="Calibri" pitchFamily="34" charset="0"/>
              </a:rPr>
              <a:t>More </a:t>
            </a: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stress 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for the student</a:t>
            </a:r>
            <a:r>
              <a:rPr lang="hr-BA" sz="2600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(bugs)</a:t>
            </a:r>
          </a:p>
          <a:p>
            <a:pPr marL="914400" lvl="1" indent="-4572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teaching assistant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 has to be </a:t>
            </a: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skilled in IT 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to react to </a:t>
            </a:r>
            <a:r>
              <a:rPr lang="hr-BA" sz="2600" dirty="0" smtClean="0">
                <a:latin typeface="Calibri" pitchFamily="34" charset="0"/>
                <a:cs typeface="Calibri" pitchFamily="34" charset="0"/>
              </a:rPr>
              <a:t>possible 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problems</a:t>
            </a:r>
            <a:r>
              <a:rPr lang="hr-BA" sz="2600" dirty="0" smtClean="0">
                <a:latin typeface="Calibri" pitchFamily="34" charset="0"/>
                <a:cs typeface="Calibri" pitchFamily="34" charset="0"/>
              </a:rPr>
              <a:t>(software/hardware problems)</a:t>
            </a:r>
            <a:endParaRPr lang="en-US" sz="2600" dirty="0" smtClean="0">
              <a:latin typeface="Calibri" pitchFamily="34" charset="0"/>
              <a:cs typeface="Calibri" pitchFamily="34" charset="0"/>
            </a:endParaRPr>
          </a:p>
          <a:p>
            <a:pPr marL="914400" lvl="1" indent="-4572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hr-BA" sz="2600" dirty="0" smtClean="0">
                <a:latin typeface="Calibri" pitchFamily="34" charset="0"/>
                <a:cs typeface="Calibri" pitchFamily="34" charset="0"/>
              </a:rPr>
              <a:t>It’s </a:t>
            </a:r>
            <a:r>
              <a:rPr lang="hr-BA" sz="2600" b="1" dirty="0" smtClean="0">
                <a:latin typeface="Calibri" pitchFamily="34" charset="0"/>
                <a:cs typeface="Calibri" pitchFamily="34" charset="0"/>
              </a:rPr>
              <a:t>hard </a:t>
            </a: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to find a classroom 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with 100+ computers and check them all before the exam</a:t>
            </a:r>
          </a:p>
        </p:txBody>
      </p:sp>
      <p:sp>
        <p:nvSpPr>
          <p:cNvPr id="3" name="Oval 2"/>
          <p:cNvSpPr>
            <a:spLocks noChangeAspect="1"/>
          </p:cNvSpPr>
          <p:nvPr/>
        </p:nvSpPr>
        <p:spPr bwMode="auto">
          <a:xfrm>
            <a:off x="166843" y="188637"/>
            <a:ext cx="1385928" cy="1330783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1003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hr-HR" sz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4" name="Picture 3" descr="C:\Documents and Settings\admin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76" y="188640"/>
            <a:ext cx="1630504" cy="157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403648" y="1188041"/>
            <a:ext cx="1933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BA" sz="3200" dirty="0" smtClean="0">
                <a:solidFill>
                  <a:srgbClr val="336699"/>
                </a:solidFill>
              </a:rPr>
              <a:t>Pros/</a:t>
            </a:r>
            <a:r>
              <a:rPr lang="hr-BA" sz="3200" b="1" dirty="0" smtClean="0">
                <a:solidFill>
                  <a:srgbClr val="336699"/>
                </a:solidFill>
              </a:rPr>
              <a:t>Cons</a:t>
            </a:r>
            <a:endParaRPr lang="hr-BA" sz="3200" b="1" dirty="0">
              <a:solidFill>
                <a:srgbClr val="336699"/>
              </a:solidFill>
            </a:endParaRPr>
          </a:p>
        </p:txBody>
      </p:sp>
      <p:sp>
        <p:nvSpPr>
          <p:cNvPr id="7" name="PB"/>
          <p:cNvSpPr/>
          <p:nvPr/>
        </p:nvSpPr>
        <p:spPr>
          <a:xfrm>
            <a:off x="0" y="6705600"/>
            <a:ext cx="8348869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218C-0A14-46DF-BB61-0ED01855C3F5}" type="datetime10">
              <a:rPr lang="hr-BA" smtClean="0"/>
              <a:pPr/>
              <a:t>01:01</a:t>
            </a:fld>
            <a:endParaRPr lang="hr-BA"/>
          </a:p>
        </p:txBody>
      </p:sp>
    </p:spTree>
    <p:extLst>
      <p:ext uri="{BB962C8B-B14F-4D97-AF65-F5344CB8AC3E}">
        <p14:creationId xmlns="" xmlns:p14="http://schemas.microsoft.com/office/powerpoint/2010/main" val="309256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>
            <a:spLocks noChangeAspect="1"/>
          </p:cNvSpPr>
          <p:nvPr/>
        </p:nvSpPr>
        <p:spPr bwMode="auto">
          <a:xfrm>
            <a:off x="166843" y="188637"/>
            <a:ext cx="1385928" cy="1330783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1003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hr-HR" sz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3" name="Picture 3" descr="C:\Documents and Settings\admin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76" y="188640"/>
            <a:ext cx="1630504" cy="157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403648" y="1188041"/>
            <a:ext cx="2765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BA" sz="3200" b="1" dirty="0" smtClean="0">
                <a:solidFill>
                  <a:srgbClr val="336699"/>
                </a:solidFill>
              </a:rPr>
              <a:t>What we think</a:t>
            </a:r>
            <a:endParaRPr lang="hr-BA" sz="3200" b="1" dirty="0">
              <a:solidFill>
                <a:srgbClr val="3366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132856"/>
            <a:ext cx="85689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en-GB" sz="2200" dirty="0" smtClean="0">
                <a:latin typeface="Calibri" pitchFamily="34" charset="0"/>
                <a:cs typeface="Calibri" pitchFamily="34" charset="0"/>
              </a:rPr>
              <a:t>The exam </a:t>
            </a:r>
            <a:r>
              <a:rPr lang="en-GB" sz="2200" b="1" dirty="0" smtClean="0">
                <a:latin typeface="Calibri" pitchFamily="34" charset="0"/>
                <a:cs typeface="Calibri" pitchFamily="34" charset="0"/>
              </a:rPr>
              <a:t>reviewer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 is </a:t>
            </a:r>
            <a:r>
              <a:rPr lang="en-GB" sz="2200" b="1" dirty="0" smtClean="0">
                <a:latin typeface="Calibri" pitchFamily="34" charset="0"/>
                <a:cs typeface="Calibri" pitchFamily="34" charset="0"/>
              </a:rPr>
              <a:t>not anymore a compiler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 (still a code analyser and tester –but it’s much easier now)</a:t>
            </a:r>
          </a:p>
          <a:p>
            <a:pPr marL="457200" indent="-4572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en-GB" sz="2200" dirty="0" smtClean="0">
                <a:latin typeface="Calibri" pitchFamily="34" charset="0"/>
                <a:cs typeface="Calibri" pitchFamily="34" charset="0"/>
              </a:rPr>
              <a:t>It was usual that student come to </a:t>
            </a:r>
            <a:r>
              <a:rPr lang="hr-BA" sz="2200" dirty="0" smtClean="0">
                <a:latin typeface="Calibri" pitchFamily="34" charset="0"/>
                <a:cs typeface="Calibri" pitchFamily="34" charset="0"/>
              </a:rPr>
              <a:t>have an insight in their 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exam</a:t>
            </a:r>
            <a:r>
              <a:rPr lang="hr-BA" sz="2200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and say „</a:t>
            </a:r>
            <a:r>
              <a:rPr lang="en-GB" sz="2200" b="1" dirty="0" smtClean="0">
                <a:latin typeface="Calibri" pitchFamily="34" charset="0"/>
                <a:cs typeface="Calibri" pitchFamily="34" charset="0"/>
              </a:rPr>
              <a:t>I would not make this typo in real-life 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- if i had an compiler”</a:t>
            </a:r>
          </a:p>
          <a:p>
            <a:pPr marL="457200" indent="-4572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en-GB" sz="22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GB" sz="2200" b="1" dirty="0" smtClean="0">
                <a:latin typeface="Calibri" pitchFamily="34" charset="0"/>
                <a:cs typeface="Calibri" pitchFamily="34" charset="0"/>
              </a:rPr>
              <a:t>students memorized 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parts of code sometimes </a:t>
            </a:r>
            <a:r>
              <a:rPr lang="en-GB" sz="2200" b="1" dirty="0" smtClean="0">
                <a:latin typeface="Calibri" pitchFamily="34" charset="0"/>
                <a:cs typeface="Calibri" pitchFamily="34" charset="0"/>
              </a:rPr>
              <a:t>without to understand it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, now it has to work as a whole</a:t>
            </a:r>
          </a:p>
          <a:p>
            <a:pPr marL="457200" indent="-4572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en-GB" sz="2200" dirty="0" smtClean="0">
                <a:latin typeface="Calibri" pitchFamily="34" charset="0"/>
                <a:cs typeface="Calibri" pitchFamily="34" charset="0"/>
              </a:rPr>
              <a:t>When reviewing the paper based exam </a:t>
            </a:r>
            <a:r>
              <a:rPr lang="en-GB" sz="2200" b="1" dirty="0" smtClean="0">
                <a:latin typeface="Calibri" pitchFamily="34" charset="0"/>
                <a:cs typeface="Calibri" pitchFamily="34" charset="0"/>
              </a:rPr>
              <a:t>we were 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much more </a:t>
            </a:r>
            <a:r>
              <a:rPr lang="en-GB" sz="2200" b="1" dirty="0" smtClean="0">
                <a:latin typeface="Calibri" pitchFamily="34" charset="0"/>
                <a:cs typeface="Calibri" pitchFamily="34" charset="0"/>
              </a:rPr>
              <a:t>subjective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914400" lvl="1" indent="-4572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en-GB" sz="2200" dirty="0" smtClean="0">
                <a:latin typeface="Calibri" pitchFamily="34" charset="0"/>
                <a:cs typeface="Calibri" pitchFamily="34" charset="0"/>
              </a:rPr>
              <a:t>This is a typo (funny thing there are syntax typos when they code on the computer !)</a:t>
            </a:r>
          </a:p>
          <a:p>
            <a:pPr marL="914400" lvl="1" indent="-4572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en-GB" sz="2200" dirty="0" smtClean="0">
                <a:latin typeface="Calibri" pitchFamily="34" charset="0"/>
                <a:cs typeface="Calibri" pitchFamily="34" charset="0"/>
              </a:rPr>
              <a:t>Variable declaration missing (he didn’t see it – still happens on computer based exams!)</a:t>
            </a:r>
            <a:endParaRPr lang="en-GB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PB"/>
          <p:cNvSpPr/>
          <p:nvPr/>
        </p:nvSpPr>
        <p:spPr>
          <a:xfrm>
            <a:off x="0" y="6705600"/>
            <a:ext cx="8746435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E10AB-9620-4F1D-8196-010516FECF24}" type="datetime10">
              <a:rPr lang="hr-BA" smtClean="0"/>
              <a:pPr/>
              <a:t>01:01</a:t>
            </a:fld>
            <a:endParaRPr lang="hr-BA"/>
          </a:p>
        </p:txBody>
      </p:sp>
    </p:spTree>
    <p:extLst>
      <p:ext uri="{BB962C8B-B14F-4D97-AF65-F5344CB8AC3E}">
        <p14:creationId xmlns="" xmlns:p14="http://schemas.microsoft.com/office/powerpoint/2010/main" val="324859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>
            <a:spLocks noChangeAspect="1"/>
          </p:cNvSpPr>
          <p:nvPr/>
        </p:nvSpPr>
        <p:spPr bwMode="auto">
          <a:xfrm>
            <a:off x="166843" y="188637"/>
            <a:ext cx="1385928" cy="1330783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1003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hr-HR" sz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3" name="Picture 3" descr="C:\Documents and Settings\admin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76" y="188640"/>
            <a:ext cx="1630504" cy="157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403648" y="1188041"/>
            <a:ext cx="2105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BA" sz="3200" b="1" dirty="0" smtClean="0">
                <a:solidFill>
                  <a:srgbClr val="336699"/>
                </a:solidFill>
              </a:rPr>
              <a:t>Conclusion</a:t>
            </a:r>
            <a:endParaRPr lang="hr-BA" sz="3200" b="1" dirty="0">
              <a:solidFill>
                <a:srgbClr val="3366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420888"/>
            <a:ext cx="80648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hr-BA" sz="3200" b="1" dirty="0" smtClean="0">
                <a:latin typeface="Calibri" pitchFamily="34" charset="0"/>
                <a:cs typeface="Calibri" pitchFamily="34" charset="0"/>
              </a:rPr>
              <a:t>Students happy </a:t>
            </a:r>
            <a:r>
              <a:rPr lang="hr-BA" sz="32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 - a 10% drop  ?:)  ...</a:t>
            </a:r>
          </a:p>
          <a:p>
            <a:pPr marL="457200" indent="-4572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hr-BA" sz="32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We </a:t>
            </a:r>
            <a:r>
              <a:rPr lang="hr-BA" sz="3200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give</a:t>
            </a:r>
            <a:r>
              <a:rPr lang="hr-BA" sz="32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them </a:t>
            </a:r>
            <a:r>
              <a:rPr lang="hr-BA" sz="3200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something</a:t>
            </a:r>
            <a:r>
              <a:rPr lang="hr-BA" sz="32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(real-life programming, autocomplete), we </a:t>
            </a:r>
            <a:r>
              <a:rPr lang="hr-BA" sz="3200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take</a:t>
            </a:r>
            <a:r>
              <a:rPr lang="hr-BA" sz="32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them </a:t>
            </a:r>
            <a:r>
              <a:rPr lang="hr-BA" sz="3200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something</a:t>
            </a:r>
            <a:r>
              <a:rPr lang="hr-BA" sz="32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(it must compile, no typos)</a:t>
            </a:r>
          </a:p>
          <a:p>
            <a:pPr marL="457200" indent="-4572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hr-BA" sz="3200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Harder</a:t>
            </a:r>
            <a:r>
              <a:rPr lang="hr-BA" sz="32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for the teaching staff and the students but we realize that it’s better so</a:t>
            </a:r>
          </a:p>
          <a:p>
            <a:pPr marL="457200" indent="-4572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endParaRPr lang="hr-BA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PB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4435-3215-4ABE-AAA3-E3FF734649A1}" type="datetime10">
              <a:rPr lang="hr-BA" smtClean="0"/>
              <a:pPr/>
              <a:t>01:01</a:t>
            </a:fld>
            <a:endParaRPr lang="hr-BA"/>
          </a:p>
        </p:txBody>
      </p:sp>
    </p:spTree>
    <p:extLst>
      <p:ext uri="{BB962C8B-B14F-4D97-AF65-F5344CB8AC3E}">
        <p14:creationId xmlns="" xmlns:p14="http://schemas.microsoft.com/office/powerpoint/2010/main" val="25060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>
            <a:spLocks noChangeAspect="1"/>
          </p:cNvSpPr>
          <p:nvPr/>
        </p:nvSpPr>
        <p:spPr bwMode="auto">
          <a:xfrm>
            <a:off x="6359531" y="346110"/>
            <a:ext cx="1385928" cy="1330783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1003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hr-HR" sz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4" name="Picture 3" descr="C:\Documents and Settings\admin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3864" y="346113"/>
            <a:ext cx="1630504" cy="157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Rounded Rectangle 4"/>
          <p:cNvSpPr/>
          <p:nvPr/>
        </p:nvSpPr>
        <p:spPr>
          <a:xfrm>
            <a:off x="179512" y="6212160"/>
            <a:ext cx="3960440" cy="4572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BA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Fundamentals of </a:t>
            </a:r>
            <a:r>
              <a:rPr lang="hr-BA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Computing(C)</a:t>
            </a:r>
            <a:endParaRPr lang="hr-BA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9512" y="5708104"/>
            <a:ext cx="3960440" cy="4572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BA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Programming </a:t>
            </a:r>
            <a:r>
              <a:rPr lang="hr-BA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techniques(C++/OOP) </a:t>
            </a:r>
            <a:endParaRPr lang="hr-BA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9512" y="5013176"/>
            <a:ext cx="3960440" cy="4572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1003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BA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Practicum Software </a:t>
            </a:r>
            <a:r>
              <a:rPr lang="hr-BA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Solutions</a:t>
            </a:r>
            <a:r>
              <a:rPr lang="hr-BA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(OOP2 ?)</a:t>
            </a:r>
            <a:endParaRPr lang="hr-BA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9512" y="4509120"/>
            <a:ext cx="3960440" cy="4572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BA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Algorithms and data structures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79512" y="4005064"/>
            <a:ext cx="3960440" cy="4572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BA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System programming</a:t>
            </a:r>
            <a:endParaRPr lang="hr-BA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9512" y="3294468"/>
            <a:ext cx="3960440" cy="4572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Object oriented analysis and design</a:t>
            </a:r>
            <a:endParaRPr lang="hr-BA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9512" y="2780928"/>
            <a:ext cx="3960440" cy="4572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BA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Fundamentals in database systems </a:t>
            </a:r>
            <a:endParaRPr lang="hr-BA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79512" y="2060848"/>
            <a:ext cx="3960440" cy="4572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BA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Software Engineering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79512" y="1556792"/>
            <a:ext cx="3960440" cy="4572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BA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Web technologies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79512" y="1054384"/>
            <a:ext cx="3960440" cy="4572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BA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oftware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hr-BA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Q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uality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hr-BA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</a:t>
            </a:r>
            <a:r>
              <a:rPr lang="hr-BA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ssurence</a:t>
            </a:r>
            <a:endParaRPr lang="hr-BA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36504" y="2060848"/>
            <a:ext cx="47880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2">
                  <a:lumMod val="25000"/>
                </a:schemeClr>
              </a:buClr>
            </a:pPr>
            <a:r>
              <a:rPr lang="hr-BA" dirty="0" smtClean="0">
                <a:latin typeface="Calibri" pitchFamily="34" charset="0"/>
                <a:cs typeface="Calibri" pitchFamily="34" charset="0"/>
              </a:rPr>
              <a:t>- Decomposition, Many-to-Many-Agregation/ Transaction classes,Visitor </a:t>
            </a:r>
            <a:r>
              <a:rPr lang="hr-BA" b="1" dirty="0" smtClean="0">
                <a:latin typeface="Calibri" pitchFamily="34" charset="0"/>
                <a:cs typeface="Calibri" pitchFamily="34" charset="0"/>
              </a:rPr>
              <a:t>pattern</a:t>
            </a:r>
            <a:r>
              <a:rPr lang="hr-BA" dirty="0" smtClean="0">
                <a:latin typeface="Calibri" pitchFamily="34" charset="0"/>
                <a:cs typeface="Calibri" pitchFamily="34" charset="0"/>
              </a:rPr>
              <a:t>, Open Close </a:t>
            </a:r>
            <a:r>
              <a:rPr lang="hr-BA" b="1" dirty="0" smtClean="0">
                <a:latin typeface="Calibri" pitchFamily="34" charset="0"/>
                <a:cs typeface="Calibri" pitchFamily="34" charset="0"/>
              </a:rPr>
              <a:t>Principe</a:t>
            </a:r>
            <a:r>
              <a:rPr lang="hr-BA" dirty="0" smtClean="0">
                <a:latin typeface="Calibri" pitchFamily="34" charset="0"/>
                <a:cs typeface="Calibri" pitchFamily="34" charset="0"/>
              </a:rPr>
              <a:t>, Dependency Inversion Principle, Fascade DP)</a:t>
            </a: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hr-BA" dirty="0" smtClean="0">
                <a:latin typeface="Calibri" pitchFamily="34" charset="0"/>
                <a:cs typeface="Calibri" pitchFamily="34" charset="0"/>
              </a:rPr>
              <a:t>- Programmatic </a:t>
            </a:r>
            <a:r>
              <a:rPr lang="hr-BA" b="1" dirty="0" smtClean="0">
                <a:latin typeface="Calibri" pitchFamily="34" charset="0"/>
                <a:cs typeface="Calibri" pitchFamily="34" charset="0"/>
              </a:rPr>
              <a:t>UI</a:t>
            </a:r>
            <a:r>
              <a:rPr lang="hr-BA" dirty="0" smtClean="0">
                <a:latin typeface="Calibri" pitchFamily="34" charset="0"/>
                <a:cs typeface="Calibri" pitchFamily="34" charset="0"/>
              </a:rPr>
              <a:t> - „by hand” GUI programming, </a:t>
            </a:r>
            <a:r>
              <a:rPr lang="en-US" dirty="0"/>
              <a:t>Declarative </a:t>
            </a:r>
            <a:r>
              <a:rPr lang="hr-BA" dirty="0" smtClean="0">
                <a:latin typeface="Calibri" pitchFamily="34" charset="0"/>
                <a:cs typeface="Calibri" pitchFamily="34" charset="0"/>
              </a:rPr>
              <a:t>UI, GUI designer (Observer DP)</a:t>
            </a: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hr-BA" dirty="0" smtClean="0">
                <a:latin typeface="Calibri" pitchFamily="34" charset="0"/>
                <a:cs typeface="Calibri" pitchFamily="34" charset="0"/>
              </a:rPr>
              <a:t>- Common UI </a:t>
            </a:r>
            <a:r>
              <a:rPr lang="hr-BA" b="1" dirty="0" smtClean="0">
                <a:latin typeface="Calibri" pitchFamily="34" charset="0"/>
                <a:cs typeface="Calibri" pitchFamily="34" charset="0"/>
              </a:rPr>
              <a:t>controls</a:t>
            </a:r>
            <a:r>
              <a:rPr lang="hr-BA" dirty="0" smtClean="0">
                <a:latin typeface="Calibri" pitchFamily="34" charset="0"/>
                <a:cs typeface="Calibri" pitchFamily="34" charset="0"/>
              </a:rPr>
              <a:t> and UI Design Patterns</a:t>
            </a: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hr-BA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hr-BA" b="1" dirty="0" smtClean="0">
                <a:latin typeface="Calibri" pitchFamily="34" charset="0"/>
                <a:cs typeface="Calibri" pitchFamily="34" charset="0"/>
              </a:rPr>
              <a:t>UI Design Patterns </a:t>
            </a:r>
            <a:r>
              <a:rPr lang="hr-BA" dirty="0" smtClean="0">
                <a:latin typeface="Calibri" pitchFamily="34" charset="0"/>
                <a:cs typeface="Calibri" pitchFamily="34" charset="0"/>
              </a:rPr>
              <a:t>– platform based</a:t>
            </a: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hr-BA" dirty="0" smtClean="0">
                <a:latin typeface="Calibri" pitchFamily="34" charset="0"/>
                <a:cs typeface="Calibri" pitchFamily="34" charset="0"/>
              </a:rPr>
              <a:t>- Advanced Exception </a:t>
            </a:r>
            <a:r>
              <a:rPr lang="hr-BA" b="1" dirty="0" smtClean="0">
                <a:latin typeface="Calibri" pitchFamily="34" charset="0"/>
                <a:cs typeface="Calibri" pitchFamily="34" charset="0"/>
              </a:rPr>
              <a:t>handling</a:t>
            </a:r>
            <a:r>
              <a:rPr lang="hr-BA" dirty="0" smtClean="0">
                <a:latin typeface="Calibri" pitchFamily="34" charset="0"/>
                <a:cs typeface="Calibri" pitchFamily="34" charset="0"/>
              </a:rPr>
              <a:t>,V</a:t>
            </a:r>
            <a:r>
              <a:rPr lang="hr-BA" b="1" dirty="0" smtClean="0">
                <a:latin typeface="Calibri" pitchFamily="34" charset="0"/>
                <a:cs typeface="Calibri" pitchFamily="34" charset="0"/>
              </a:rPr>
              <a:t>alidation</a:t>
            </a:r>
            <a:r>
              <a:rPr lang="hr-BA" dirty="0" smtClean="0">
                <a:latin typeface="Calibri" pitchFamily="34" charset="0"/>
                <a:cs typeface="Calibri" pitchFamily="34" charset="0"/>
              </a:rPr>
              <a:t>/ Crossvalidation, </a:t>
            </a:r>
            <a:r>
              <a:rPr lang="hr-BA" b="1" dirty="0" smtClean="0">
                <a:latin typeface="Calibri" pitchFamily="34" charset="0"/>
                <a:cs typeface="Calibri" pitchFamily="34" charset="0"/>
              </a:rPr>
              <a:t>Error</a:t>
            </a:r>
            <a:r>
              <a:rPr lang="hr-BA" dirty="0" smtClean="0">
                <a:latin typeface="Calibri" pitchFamily="34" charset="0"/>
                <a:cs typeface="Calibri" pitchFamily="34" charset="0"/>
              </a:rPr>
              <a:t>Providers, Logging</a:t>
            </a:r>
            <a:endParaRPr lang="hr-BA" dirty="0" smtClean="0"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hr-BA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hr-BA" b="1" dirty="0" smtClean="0">
                <a:latin typeface="Calibri" pitchFamily="34" charset="0"/>
                <a:cs typeface="Calibri" pitchFamily="34" charset="0"/>
              </a:rPr>
              <a:t>Serialization</a:t>
            </a:r>
            <a:r>
              <a:rPr lang="hr-BA" dirty="0" smtClean="0">
                <a:latin typeface="Calibri" pitchFamily="34" charset="0"/>
                <a:cs typeface="Calibri" pitchFamily="34" charset="0"/>
              </a:rPr>
              <a:t>, XML (Single responsibility principle)</a:t>
            </a: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hr-BA" dirty="0" smtClean="0"/>
              <a:t>- Shared </a:t>
            </a:r>
            <a:r>
              <a:rPr lang="hr-BA" b="1" dirty="0" smtClean="0"/>
              <a:t>libraries</a:t>
            </a:r>
            <a:r>
              <a:rPr lang="hr-BA" dirty="0" smtClean="0"/>
              <a:t>, </a:t>
            </a:r>
            <a:r>
              <a:rPr lang="hr-BA" b="1" dirty="0" smtClean="0"/>
              <a:t>Components/Reusable</a:t>
            </a:r>
            <a:r>
              <a:rPr lang="hr-BA" dirty="0" smtClean="0"/>
              <a:t> controls</a:t>
            </a: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hr-BA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hr-BA" b="1" dirty="0" smtClean="0">
                <a:latin typeface="Calibri" pitchFamily="34" charset="0"/>
                <a:cs typeface="Calibri" pitchFamily="34" charset="0"/>
              </a:rPr>
              <a:t>Graphics</a:t>
            </a:r>
            <a:r>
              <a:rPr lang="hr-BA" dirty="0" smtClean="0">
                <a:latin typeface="Calibri" pitchFamily="34" charset="0"/>
                <a:cs typeface="Calibri" pitchFamily="34" charset="0"/>
              </a:rPr>
              <a:t> programming</a:t>
            </a: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hr-BA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hr-BA" b="1" dirty="0" smtClean="0">
                <a:latin typeface="Calibri" pitchFamily="34" charset="0"/>
                <a:cs typeface="Calibri" pitchFamily="34" charset="0"/>
              </a:rPr>
              <a:t>Threads</a:t>
            </a:r>
            <a:r>
              <a:rPr lang="hr-BA" dirty="0" smtClean="0">
                <a:latin typeface="Calibri" pitchFamily="34" charset="0"/>
                <a:cs typeface="Calibri" pitchFamily="34" charset="0"/>
              </a:rPr>
              <a:t>, Tasks, Thread pools (Object/Thread pool pattern)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67944" y="5805264"/>
            <a:ext cx="461665" cy="83587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hr-BA" dirty="0" smtClean="0"/>
              <a:t>1st Year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067944" y="4232648"/>
            <a:ext cx="461665" cy="121257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hr-BA" dirty="0" smtClean="0"/>
              <a:t>2nd Year (I)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7944" y="2636912"/>
            <a:ext cx="461665" cy="127669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hr-BA" dirty="0" smtClean="0"/>
              <a:t>2nd Year (II)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110335" y="1147044"/>
            <a:ext cx="461665" cy="12382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hr-BA" dirty="0" smtClean="0"/>
              <a:t>3rd Year (II)</a:t>
            </a:r>
            <a:endParaRPr lang="en-US" dirty="0"/>
          </a:p>
        </p:txBody>
      </p:sp>
      <p:sp>
        <p:nvSpPr>
          <p:cNvPr id="21" name="PB"/>
          <p:cNvSpPr/>
          <p:nvPr/>
        </p:nvSpPr>
        <p:spPr>
          <a:xfrm>
            <a:off x="0" y="6705600"/>
            <a:ext cx="1192695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62BB5-BB4A-429D-AC43-90C37A9B111E}" type="datetime10">
              <a:rPr lang="hr-BA" smtClean="0"/>
              <a:pPr/>
              <a:t>09:11</a:t>
            </a:fld>
            <a:endParaRPr lang="hr-BA"/>
          </a:p>
        </p:txBody>
      </p:sp>
      <p:sp>
        <p:nvSpPr>
          <p:cNvPr id="24" name="Rectangle 23"/>
          <p:cNvSpPr/>
          <p:nvPr/>
        </p:nvSpPr>
        <p:spPr>
          <a:xfrm>
            <a:off x="-10223" y="2852936"/>
            <a:ext cx="45719" cy="25202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Rectangle 24"/>
          <p:cNvSpPr/>
          <p:nvPr/>
        </p:nvSpPr>
        <p:spPr>
          <a:xfrm>
            <a:off x="-10223" y="1196752"/>
            <a:ext cx="45719" cy="11521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Rectangle 25"/>
          <p:cNvSpPr/>
          <p:nvPr/>
        </p:nvSpPr>
        <p:spPr>
          <a:xfrm>
            <a:off x="0" y="5805264"/>
            <a:ext cx="45719" cy="7200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64855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>
            <a:spLocks noChangeAspect="1"/>
          </p:cNvSpPr>
          <p:nvPr/>
        </p:nvSpPr>
        <p:spPr bwMode="auto">
          <a:xfrm>
            <a:off x="166843" y="188637"/>
            <a:ext cx="1385928" cy="1330783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1003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hr-HR" sz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3" name="Picture 3" descr="C:\Documents and Settings\admin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76" y="188640"/>
            <a:ext cx="1630504" cy="157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403648" y="1188041"/>
            <a:ext cx="2002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BA" sz="3200" b="1" dirty="0" smtClean="0">
                <a:solidFill>
                  <a:srgbClr val="336699"/>
                </a:solidFill>
              </a:rPr>
              <a:t>Intro - PSS</a:t>
            </a:r>
            <a:endParaRPr lang="hr-BA" sz="3200" b="1" dirty="0">
              <a:solidFill>
                <a:srgbClr val="3366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132856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en-GB" sz="3200" b="1" dirty="0" smtClean="0">
                <a:latin typeface="Calibri" pitchFamily="34" charset="0"/>
                <a:cs typeface="Calibri" pitchFamily="34" charset="0"/>
              </a:rPr>
              <a:t>Practical</a:t>
            </a:r>
            <a:r>
              <a:rPr lang="en-GB" sz="3200" dirty="0" smtClean="0">
                <a:latin typeface="Calibri" pitchFamily="34" charset="0"/>
                <a:cs typeface="Calibri" pitchFamily="34" charset="0"/>
              </a:rPr>
              <a:t> course – very early ( III semester)</a:t>
            </a:r>
          </a:p>
          <a:p>
            <a:pPr marL="457200" indent="-4572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en-GB" sz="3200" dirty="0" smtClean="0">
                <a:latin typeface="Calibri" pitchFamily="34" charset="0"/>
                <a:cs typeface="Calibri" pitchFamily="34" charset="0"/>
              </a:rPr>
              <a:t>We give the students the </a:t>
            </a:r>
            <a:r>
              <a:rPr lang="en-GB" sz="3200" b="1" dirty="0" smtClean="0">
                <a:latin typeface="Calibri" pitchFamily="34" charset="0"/>
                <a:cs typeface="Calibri" pitchFamily="34" charset="0"/>
              </a:rPr>
              <a:t>requirements </a:t>
            </a:r>
          </a:p>
          <a:p>
            <a:pPr marL="457200" indent="-4572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en-GB" sz="3200" dirty="0" smtClean="0">
                <a:latin typeface="Calibri" pitchFamily="34" charset="0"/>
                <a:cs typeface="Calibri" pitchFamily="34" charset="0"/>
              </a:rPr>
              <a:t>They have to develop the </a:t>
            </a:r>
            <a:r>
              <a:rPr lang="en-GB" sz="3200" b="1" dirty="0" smtClean="0">
                <a:latin typeface="Calibri" pitchFamily="34" charset="0"/>
                <a:cs typeface="Calibri" pitchFamily="34" charset="0"/>
              </a:rPr>
              <a:t>solution </a:t>
            </a:r>
            <a:r>
              <a:rPr lang="en-GB" sz="3200" b="1" dirty="0" smtClean="0">
                <a:latin typeface="Calibri" pitchFamily="34" charset="0"/>
                <a:cs typeface="Calibri" pitchFamily="34" charset="0"/>
              </a:rPr>
              <a:t>trough</a:t>
            </a:r>
            <a:r>
              <a:rPr lang="hr-BA" sz="3200" b="1" dirty="0" smtClean="0">
                <a:latin typeface="Calibri" pitchFamily="34" charset="0"/>
                <a:cs typeface="Calibri" pitchFamily="34" charset="0"/>
              </a:rPr>
              <a:t> their</a:t>
            </a:r>
            <a:r>
              <a:rPr lang="en-GB" sz="3200" b="1" dirty="0" smtClean="0">
                <a:latin typeface="Calibri" pitchFamily="34" charset="0"/>
                <a:cs typeface="Calibri" pitchFamily="34" charset="0"/>
              </a:rPr>
              <a:t> homework</a:t>
            </a:r>
            <a:r>
              <a:rPr lang="en-GB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3200" dirty="0" smtClean="0">
                <a:latin typeface="Calibri" pitchFamily="34" charset="0"/>
                <a:cs typeface="Calibri" pitchFamily="34" charset="0"/>
              </a:rPr>
              <a:t>and add specific components</a:t>
            </a:r>
            <a:r>
              <a:rPr lang="hr-BA" sz="3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hr-BA" sz="3200" dirty="0" smtClean="0">
                <a:latin typeface="Calibri" pitchFamily="34" charset="0"/>
                <a:cs typeface="Calibri" pitchFamily="34" charset="0"/>
              </a:rPr>
              <a:t>consulted by </a:t>
            </a:r>
            <a:r>
              <a:rPr lang="hr-BA" sz="3200" dirty="0" smtClean="0">
                <a:latin typeface="Calibri" pitchFamily="34" charset="0"/>
                <a:cs typeface="Calibri" pitchFamily="34" charset="0"/>
              </a:rPr>
              <a:t>the teaching staff</a:t>
            </a:r>
          </a:p>
          <a:p>
            <a:pPr marL="457200" indent="-4572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hr-BA" sz="3200" b="1" dirty="0" smtClean="0">
                <a:latin typeface="Calibri" pitchFamily="34" charset="0"/>
                <a:cs typeface="Calibri" pitchFamily="34" charset="0"/>
              </a:rPr>
              <a:t>One student – one project</a:t>
            </a:r>
            <a:r>
              <a:rPr lang="hr-BA" sz="3200" dirty="0" smtClean="0">
                <a:latin typeface="Calibri" pitchFamily="34" charset="0"/>
                <a:cs typeface="Calibri" pitchFamily="34" charset="0"/>
              </a:rPr>
              <a:t> (&gt;100 projects !)</a:t>
            </a:r>
          </a:p>
          <a:p>
            <a:pPr marL="457200" indent="-4572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hr-BA" sz="3200" dirty="0" smtClean="0">
                <a:latin typeface="Calibri" pitchFamily="34" charset="0"/>
                <a:cs typeface="Calibri" pitchFamily="34" charset="0"/>
              </a:rPr>
              <a:t>Exam: </a:t>
            </a:r>
          </a:p>
          <a:p>
            <a:pPr marL="914400" lvl="1" indent="-4572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hr-BA" sz="3200" dirty="0">
                <a:latin typeface="Calibri" pitchFamily="34" charset="0"/>
                <a:cs typeface="Calibri" pitchFamily="34" charset="0"/>
              </a:rPr>
              <a:t>M</a:t>
            </a:r>
            <a:r>
              <a:rPr lang="en-GB" sz="3200" dirty="0" smtClean="0">
                <a:latin typeface="Calibri" pitchFamily="34" charset="0"/>
                <a:cs typeface="Calibri" pitchFamily="34" charset="0"/>
              </a:rPr>
              <a:t>ulti</a:t>
            </a:r>
            <a:r>
              <a:rPr lang="hr-BA" sz="3200" dirty="0" smtClean="0">
                <a:latin typeface="Calibri" pitchFamily="34" charset="0"/>
                <a:cs typeface="Calibri" pitchFamily="34" charset="0"/>
              </a:rPr>
              <a:t>ple-</a:t>
            </a:r>
            <a:r>
              <a:rPr lang="en-GB" sz="3200" dirty="0" smtClean="0">
                <a:latin typeface="Calibri" pitchFamily="34" charset="0"/>
                <a:cs typeface="Calibri" pitchFamily="34" charset="0"/>
              </a:rPr>
              <a:t>choice/open questions(</a:t>
            </a:r>
            <a:r>
              <a:rPr lang="hr-BA" sz="32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GB" sz="3200" dirty="0" smtClean="0">
                <a:latin typeface="Calibri" pitchFamily="34" charset="0"/>
                <a:cs typeface="Calibri" pitchFamily="34" charset="0"/>
              </a:rPr>
              <a:t>0%)</a:t>
            </a:r>
          </a:p>
          <a:p>
            <a:pPr marL="914400" lvl="1" indent="-4572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en-GB" sz="3200" b="1" dirty="0" smtClean="0">
                <a:latin typeface="Calibri" pitchFamily="34" charset="0"/>
                <a:cs typeface="Calibri" pitchFamily="34" charset="0"/>
              </a:rPr>
              <a:t>Programming assignments </a:t>
            </a:r>
            <a:r>
              <a:rPr lang="en-GB" sz="32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hr-BA" sz="3200" dirty="0" smtClean="0">
                <a:latin typeface="Calibri" pitchFamily="34" charset="0"/>
                <a:cs typeface="Calibri" pitchFamily="34" charset="0"/>
              </a:rPr>
              <a:t>8</a:t>
            </a:r>
            <a:r>
              <a:rPr lang="en-GB" sz="3200" dirty="0" smtClean="0">
                <a:latin typeface="Calibri" pitchFamily="34" charset="0"/>
                <a:cs typeface="Calibri" pitchFamily="34" charset="0"/>
              </a:rPr>
              <a:t>0%)</a:t>
            </a:r>
            <a:endParaRPr lang="en-GB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PB"/>
          <p:cNvSpPr/>
          <p:nvPr/>
        </p:nvSpPr>
        <p:spPr>
          <a:xfrm>
            <a:off x="0" y="6705600"/>
            <a:ext cx="159026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7FDF4-FB6B-4C8A-B351-749C062B0E93}" type="datetime10">
              <a:rPr lang="hr-BA" smtClean="0"/>
              <a:pPr/>
              <a:t>09:11</a:t>
            </a:fld>
            <a:endParaRPr lang="hr-BA"/>
          </a:p>
        </p:txBody>
      </p:sp>
    </p:spTree>
    <p:extLst>
      <p:ext uri="{BB962C8B-B14F-4D97-AF65-F5344CB8AC3E}">
        <p14:creationId xmlns="" xmlns:p14="http://schemas.microsoft.com/office/powerpoint/2010/main" val="253219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="" xmlns:p14="http://schemas.microsoft.com/office/powerpoint/2010/main" val="1069393758"/>
              </p:ext>
            </p:extLst>
          </p:nvPr>
        </p:nvGraphicFramePr>
        <p:xfrm>
          <a:off x="758734" y="2405359"/>
          <a:ext cx="828092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6842" y="2044005"/>
            <a:ext cx="64213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To do the exam on the Computer enabled me to better demonstrate my knowledge</a:t>
            </a:r>
          </a:p>
          <a:p>
            <a:r>
              <a:rPr lang="en-GB" sz="2800" dirty="0" smtClean="0"/>
              <a:t>81% agree</a:t>
            </a:r>
          </a:p>
          <a:p>
            <a:r>
              <a:rPr lang="en-GB" sz="2800" dirty="0" smtClean="0"/>
              <a:t>8% disagree</a:t>
            </a:r>
            <a:endParaRPr lang="en-GB" sz="2800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166843" y="188637"/>
            <a:ext cx="1385928" cy="1330783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1003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hr-HR" sz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3" descr="C:\Documents and Settings\admin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76" y="188640"/>
            <a:ext cx="1630504" cy="157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6" name="Left Brace 5"/>
          <p:cNvSpPr/>
          <p:nvPr/>
        </p:nvSpPr>
        <p:spPr>
          <a:xfrm rot="1785457">
            <a:off x="2232845" y="3426961"/>
            <a:ext cx="653721" cy="1440160"/>
          </a:xfrm>
          <a:prstGeom prst="leftBrace">
            <a:avLst>
              <a:gd name="adj1" fmla="val 8333"/>
              <a:gd name="adj2" fmla="val 48974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7" name="Left Brace 6"/>
          <p:cNvSpPr/>
          <p:nvPr/>
        </p:nvSpPr>
        <p:spPr>
          <a:xfrm rot="11996172">
            <a:off x="7776087" y="5108923"/>
            <a:ext cx="541142" cy="935078"/>
          </a:xfrm>
          <a:prstGeom prst="leftBrace">
            <a:avLst>
              <a:gd name="adj1" fmla="val 8333"/>
              <a:gd name="adj2" fmla="val 48974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Multiply 7"/>
          <p:cNvSpPr/>
          <p:nvPr/>
        </p:nvSpPr>
        <p:spPr>
          <a:xfrm>
            <a:off x="5796136" y="5445224"/>
            <a:ext cx="864096" cy="836712"/>
          </a:xfrm>
          <a:prstGeom prst="mathMultiply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 rot="17698119">
            <a:off x="1446241" y="3687030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BA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4,5 Agree</a:t>
            </a:r>
            <a:endParaRPr lang="hr-HR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 rot="6814459">
            <a:off x="7871805" y="5582043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BA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1,2 disagree</a:t>
            </a:r>
            <a:endParaRPr lang="hr-HR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Down Arrow 10"/>
          <p:cNvSpPr/>
          <p:nvPr/>
        </p:nvSpPr>
        <p:spPr>
          <a:xfrm rot="1931657">
            <a:off x="6495564" y="2848343"/>
            <a:ext cx="264848" cy="1080120"/>
          </a:xfrm>
          <a:prstGeom prst="downArrow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7184121" y="2636912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BA" dirty="0" smtClean="0"/>
              <a:t>Highest score</a:t>
            </a:r>
            <a:endParaRPr lang="hr-HR" dirty="0"/>
          </a:p>
        </p:txBody>
      </p:sp>
      <p:sp>
        <p:nvSpPr>
          <p:cNvPr id="14" name="Rectangle 13"/>
          <p:cNvSpPr/>
          <p:nvPr/>
        </p:nvSpPr>
        <p:spPr>
          <a:xfrm>
            <a:off x="7020272" y="2708920"/>
            <a:ext cx="216024" cy="2160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TextBox 14"/>
          <p:cNvSpPr txBox="1"/>
          <p:nvPr/>
        </p:nvSpPr>
        <p:spPr>
          <a:xfrm>
            <a:off x="5724128" y="6372036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BA" b="1" dirty="0" smtClean="0"/>
              <a:t>Ignored</a:t>
            </a:r>
            <a:endParaRPr lang="hr-HR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-36512" y="6237312"/>
            <a:ext cx="4198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BA" dirty="0" smtClean="0"/>
              <a:t>Scale: </a:t>
            </a:r>
            <a:r>
              <a:rPr lang="hr-BA" sz="2400" b="1" dirty="0" smtClean="0"/>
              <a:t>1</a:t>
            </a:r>
            <a:r>
              <a:rPr lang="hr-BA" b="1" dirty="0" smtClean="0"/>
              <a:t> </a:t>
            </a:r>
            <a:r>
              <a:rPr lang="hr-BA" dirty="0" smtClean="0"/>
              <a:t>Highly Disagree   </a:t>
            </a:r>
            <a:r>
              <a:rPr lang="hr-BA" b="1" dirty="0" smtClean="0"/>
              <a:t>-   </a:t>
            </a:r>
            <a:r>
              <a:rPr lang="hr-BA" sz="2400" b="1" dirty="0" smtClean="0"/>
              <a:t>5</a:t>
            </a:r>
            <a:r>
              <a:rPr lang="hr-BA" b="1" dirty="0" smtClean="0"/>
              <a:t> </a:t>
            </a:r>
            <a:r>
              <a:rPr lang="hr-BA" dirty="0" smtClean="0"/>
              <a:t>Highly agree</a:t>
            </a:r>
            <a:endParaRPr lang="hr-HR" dirty="0"/>
          </a:p>
        </p:txBody>
      </p:sp>
      <p:sp>
        <p:nvSpPr>
          <p:cNvPr id="18" name="PB"/>
          <p:cNvSpPr/>
          <p:nvPr/>
        </p:nvSpPr>
        <p:spPr>
          <a:xfrm>
            <a:off x="0" y="6705600"/>
            <a:ext cx="1987826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9626E-BB99-4ACC-B2F9-5EDB9C9A2367}" type="datetime10">
              <a:rPr lang="hr-BA" smtClean="0"/>
              <a:pPr/>
              <a:t>01:14</a:t>
            </a:fld>
            <a:endParaRPr lang="hr-BA"/>
          </a:p>
        </p:txBody>
      </p:sp>
      <p:sp>
        <p:nvSpPr>
          <p:cNvPr id="20" name="TextBox 19"/>
          <p:cNvSpPr txBox="1"/>
          <p:nvPr/>
        </p:nvSpPr>
        <p:spPr>
          <a:xfrm>
            <a:off x="-36512" y="5949280"/>
            <a:ext cx="3860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BA" b="1" dirty="0" smtClean="0"/>
              <a:t>80 students</a:t>
            </a:r>
            <a:r>
              <a:rPr lang="hr-BA" dirty="0" smtClean="0"/>
              <a:t> participated in the survey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69311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="" xmlns:p14="http://schemas.microsoft.com/office/powerpoint/2010/main" val="1558664123"/>
              </p:ext>
            </p:extLst>
          </p:nvPr>
        </p:nvGraphicFramePr>
        <p:xfrm>
          <a:off x="1043608" y="2327605"/>
          <a:ext cx="828092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6842" y="2044005"/>
            <a:ext cx="64213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To do the exam on the Computer is easier than to do it on the paper</a:t>
            </a:r>
          </a:p>
          <a:p>
            <a:r>
              <a:rPr lang="en-GB" sz="2800" dirty="0" smtClean="0"/>
              <a:t>54% agree</a:t>
            </a:r>
          </a:p>
          <a:p>
            <a:r>
              <a:rPr lang="en-GB" sz="2800" dirty="0" smtClean="0"/>
              <a:t>27% disagree</a:t>
            </a:r>
            <a:endParaRPr lang="en-GB" sz="2800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166843" y="188637"/>
            <a:ext cx="1385928" cy="1330783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1003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hr-HR" sz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3" descr="C:\Documents and Settings\admin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76" y="188640"/>
            <a:ext cx="1630504" cy="157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PB"/>
          <p:cNvSpPr/>
          <p:nvPr/>
        </p:nvSpPr>
        <p:spPr>
          <a:xfrm>
            <a:off x="0" y="6705600"/>
            <a:ext cx="2385391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F07AA-B63F-4B51-BB70-B88793BBACF2}" type="datetime10">
              <a:rPr lang="hr-BA" smtClean="0"/>
              <a:pPr/>
              <a:t>01:01</a:t>
            </a:fld>
            <a:endParaRPr lang="hr-BA"/>
          </a:p>
        </p:txBody>
      </p:sp>
    </p:spTree>
    <p:extLst>
      <p:ext uri="{BB962C8B-B14F-4D97-AF65-F5344CB8AC3E}">
        <p14:creationId xmlns="" xmlns:p14="http://schemas.microsoft.com/office/powerpoint/2010/main" val="28668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="" xmlns:p14="http://schemas.microsoft.com/office/powerpoint/2010/main" val="4098458966"/>
              </p:ext>
            </p:extLst>
          </p:nvPr>
        </p:nvGraphicFramePr>
        <p:xfrm>
          <a:off x="758734" y="2405359"/>
          <a:ext cx="828092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6842" y="2044005"/>
            <a:ext cx="72854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2800" dirty="0" smtClean="0"/>
              <a:t>To be able to use autocomplete/intellisense on the exam made the exam much easier</a:t>
            </a:r>
          </a:p>
          <a:p>
            <a:r>
              <a:rPr lang="pl-PL" sz="2800" dirty="0" smtClean="0"/>
              <a:t>90% agree</a:t>
            </a:r>
          </a:p>
          <a:p>
            <a:r>
              <a:rPr lang="pl-PL" sz="2800" dirty="0"/>
              <a:t>4</a:t>
            </a:r>
            <a:r>
              <a:rPr lang="pl-PL" sz="2800" dirty="0" smtClean="0"/>
              <a:t>% disagree</a:t>
            </a:r>
            <a:endParaRPr lang="hr-BA" sz="2800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166843" y="188637"/>
            <a:ext cx="1385928" cy="1330783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1003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hr-HR" sz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3" descr="C:\Documents and Settings\admin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76" y="188640"/>
            <a:ext cx="1630504" cy="157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5F53-4608-4013-B397-6D57794DE0F8}" type="datetime10">
              <a:rPr lang="hr-BA" smtClean="0"/>
              <a:pPr/>
              <a:t>01:19</a:t>
            </a:fld>
            <a:endParaRPr lang="hr-BA"/>
          </a:p>
        </p:txBody>
      </p:sp>
      <p:sp>
        <p:nvSpPr>
          <p:cNvPr id="9" name="PB"/>
          <p:cNvSpPr/>
          <p:nvPr/>
        </p:nvSpPr>
        <p:spPr>
          <a:xfrm>
            <a:off x="0" y="6705600"/>
            <a:ext cx="2782956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54999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="" xmlns:p14="http://schemas.microsoft.com/office/powerpoint/2010/main" val="3143894864"/>
              </p:ext>
            </p:extLst>
          </p:nvPr>
        </p:nvGraphicFramePr>
        <p:xfrm>
          <a:off x="758734" y="2405359"/>
          <a:ext cx="828092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6842" y="2044005"/>
            <a:ext cx="80775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2800" dirty="0" smtClean="0"/>
              <a:t>I need more time to prepare for the computer based exam than to a paper based one (programming)</a:t>
            </a:r>
          </a:p>
          <a:p>
            <a:r>
              <a:rPr lang="pl-PL" sz="2800" dirty="0" smtClean="0"/>
              <a:t>28% agree</a:t>
            </a:r>
          </a:p>
          <a:p>
            <a:r>
              <a:rPr lang="pl-PL" sz="2800" dirty="0" smtClean="0"/>
              <a:t>48% disagree</a:t>
            </a:r>
            <a:endParaRPr lang="hr-BA" sz="2800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166843" y="188637"/>
            <a:ext cx="1385928" cy="1330783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1003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hr-HR" sz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3" descr="C:\Documents and Settings\admin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76" y="188640"/>
            <a:ext cx="1630504" cy="157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PB"/>
          <p:cNvSpPr/>
          <p:nvPr/>
        </p:nvSpPr>
        <p:spPr>
          <a:xfrm>
            <a:off x="0" y="6705600"/>
            <a:ext cx="2782956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2C7B-F7E9-4933-BBB9-BA462E7FB584}" type="datetime10">
              <a:rPr lang="hr-BA" smtClean="0"/>
              <a:pPr/>
              <a:t>01:19</a:t>
            </a:fld>
            <a:endParaRPr lang="hr-BA"/>
          </a:p>
        </p:txBody>
      </p:sp>
      <p:sp>
        <p:nvSpPr>
          <p:cNvPr id="9" name="PB"/>
          <p:cNvSpPr/>
          <p:nvPr/>
        </p:nvSpPr>
        <p:spPr>
          <a:xfrm>
            <a:off x="0" y="6705600"/>
            <a:ext cx="3180521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99551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="" xmlns:p14="http://schemas.microsoft.com/office/powerpoint/2010/main" val="2212439899"/>
              </p:ext>
            </p:extLst>
          </p:nvPr>
        </p:nvGraphicFramePr>
        <p:xfrm>
          <a:off x="758734" y="2405359"/>
          <a:ext cx="828092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6842" y="2044005"/>
            <a:ext cx="81495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Autocomplete tools should be banned on the exam in order to memorize the </a:t>
            </a:r>
            <a:r>
              <a:rPr lang="en-GB" sz="2800" dirty="0" smtClean="0"/>
              <a:t>syntax</a:t>
            </a:r>
            <a:r>
              <a:rPr lang="hr-BA" sz="2800" dirty="0" smtClean="0"/>
              <a:t>!   - real-life</a:t>
            </a:r>
            <a:endParaRPr lang="en-GB" sz="2800" dirty="0" smtClean="0"/>
          </a:p>
          <a:p>
            <a:r>
              <a:rPr lang="en-GB" sz="2800" dirty="0" smtClean="0"/>
              <a:t>10% agree</a:t>
            </a:r>
          </a:p>
          <a:p>
            <a:r>
              <a:rPr lang="en-GB" sz="2800" dirty="0" smtClean="0"/>
              <a:t>74% disagree</a:t>
            </a:r>
            <a:endParaRPr lang="en-GB" sz="2800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166843" y="188637"/>
            <a:ext cx="1385928" cy="1330783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1003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hr-HR" sz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3" descr="C:\Documents and Settings\admin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76" y="188640"/>
            <a:ext cx="1630504" cy="157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PB"/>
          <p:cNvSpPr/>
          <p:nvPr/>
        </p:nvSpPr>
        <p:spPr>
          <a:xfrm>
            <a:off x="0" y="6705600"/>
            <a:ext cx="3578087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7B42-DC51-4A22-84A3-0F640B01A4A7}" type="datetime10">
              <a:rPr lang="hr-BA" smtClean="0"/>
              <a:pPr/>
              <a:t>01:01</a:t>
            </a:fld>
            <a:endParaRPr lang="hr-BA"/>
          </a:p>
        </p:txBody>
      </p:sp>
    </p:spTree>
    <p:extLst>
      <p:ext uri="{BB962C8B-B14F-4D97-AF65-F5344CB8AC3E}">
        <p14:creationId xmlns="" xmlns:p14="http://schemas.microsoft.com/office/powerpoint/2010/main" val="162701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5690</TotalTime>
  <Words>966</Words>
  <Application>Microsoft Office PowerPoint</Application>
  <PresentationFormat>On-screen Show (4:3)</PresentationFormat>
  <Paragraphs>160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Waveform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teo</dc:creator>
  <cp:lastModifiedBy>teo</cp:lastModifiedBy>
  <cp:revision>159</cp:revision>
  <dcterms:created xsi:type="dcterms:W3CDTF">2012-09-01T09:19:00Z</dcterms:created>
  <dcterms:modified xsi:type="dcterms:W3CDTF">2012-09-06T07:33:23Z</dcterms:modified>
</cp:coreProperties>
</file>